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83" r:id="rId3"/>
    <p:sldId id="257" r:id="rId4"/>
    <p:sldId id="264" r:id="rId5"/>
    <p:sldId id="273" r:id="rId6"/>
    <p:sldId id="266" r:id="rId7"/>
    <p:sldId id="274" r:id="rId8"/>
    <p:sldId id="275" r:id="rId9"/>
    <p:sldId id="276" r:id="rId10"/>
    <p:sldId id="277" r:id="rId11"/>
    <p:sldId id="278" r:id="rId12"/>
    <p:sldId id="272" r:id="rId13"/>
    <p:sldId id="280" r:id="rId14"/>
    <p:sldId id="279" r:id="rId15"/>
    <p:sldId id="281" r:id="rId16"/>
    <p:sldId id="265" r:id="rId17"/>
    <p:sldId id="28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581" autoAdjust="0"/>
    <p:restoredTop sz="94674"/>
  </p:normalViewPr>
  <p:slideViewPr>
    <p:cSldViewPr snapToGrid="0" snapToObjects="1" showGuides="1">
      <p:cViewPr>
        <p:scale>
          <a:sx n="60" d="100"/>
          <a:sy n="60" d="100"/>
        </p:scale>
        <p:origin x="968" y="28"/>
      </p:cViewPr>
      <p:guideLst>
        <p:guide orient="horz" pos="213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gif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6FDE0-C5B1-4049-A26C-3CA0ABFE8E0F}" type="datetimeFigureOut">
              <a:rPr lang="es-MX" smtClean="0"/>
              <a:t>01/07/2025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E14A0-CFE3-B04B-9279-015894E8161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51732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6FDE0-C5B1-4049-A26C-3CA0ABFE8E0F}" type="datetimeFigureOut">
              <a:rPr lang="es-MX" smtClean="0"/>
              <a:t>01/07/2025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E14A0-CFE3-B04B-9279-015894E8161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33518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6FDE0-C5B1-4049-A26C-3CA0ABFE8E0F}" type="datetimeFigureOut">
              <a:rPr lang="es-MX" smtClean="0"/>
              <a:t>01/07/2025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E14A0-CFE3-B04B-9279-015894E8161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5601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6FDE0-C5B1-4049-A26C-3CA0ABFE8E0F}" type="datetimeFigureOut">
              <a:rPr lang="es-MX" smtClean="0"/>
              <a:t>01/07/2025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E14A0-CFE3-B04B-9279-015894E8161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54023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6FDE0-C5B1-4049-A26C-3CA0ABFE8E0F}" type="datetimeFigureOut">
              <a:rPr lang="es-MX" smtClean="0"/>
              <a:t>01/07/2025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E14A0-CFE3-B04B-9279-015894E8161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19464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6FDE0-C5B1-4049-A26C-3CA0ABFE8E0F}" type="datetimeFigureOut">
              <a:rPr lang="es-MX" smtClean="0"/>
              <a:t>01/07/2025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E14A0-CFE3-B04B-9279-015894E8161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01956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6FDE0-C5B1-4049-A26C-3CA0ABFE8E0F}" type="datetimeFigureOut">
              <a:rPr lang="es-MX" smtClean="0"/>
              <a:t>01/07/2025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E14A0-CFE3-B04B-9279-015894E8161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67360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6FDE0-C5B1-4049-A26C-3CA0ABFE8E0F}" type="datetimeFigureOut">
              <a:rPr lang="es-MX" smtClean="0"/>
              <a:t>01/07/2025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E14A0-CFE3-B04B-9279-015894E8161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56894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6FDE0-C5B1-4049-A26C-3CA0ABFE8E0F}" type="datetimeFigureOut">
              <a:rPr lang="es-MX" smtClean="0"/>
              <a:t>01/07/2025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E14A0-CFE3-B04B-9279-015894E8161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07004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6FDE0-C5B1-4049-A26C-3CA0ABFE8E0F}" type="datetimeFigureOut">
              <a:rPr lang="es-MX" smtClean="0"/>
              <a:t>01/07/2025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E14A0-CFE3-B04B-9279-015894E8161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90074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6FDE0-C5B1-4049-A26C-3CA0ABFE8E0F}" type="datetimeFigureOut">
              <a:rPr lang="es-MX" smtClean="0"/>
              <a:t>01/07/2025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E14A0-CFE3-B04B-9279-015894E8161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05855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76FDE0-C5B1-4049-A26C-3CA0ABFE8E0F}" type="datetimeFigureOut">
              <a:rPr lang="es-MX" smtClean="0"/>
              <a:t>01/07/2025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6E14A0-CFE3-B04B-9279-015894E8161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9827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002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6B6CA8-3071-6297-9324-9A3B5E0AD1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012306D-F2DE-619F-A779-F7714FF337AE}"/>
              </a:ext>
            </a:extLst>
          </p:cNvPr>
          <p:cNvSpPr txBox="1"/>
          <p:nvPr/>
        </p:nvSpPr>
        <p:spPr>
          <a:xfrm>
            <a:off x="528810" y="738130"/>
            <a:ext cx="16675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400" b="1" dirty="0">
                <a:latin typeface="Graphik Bold"/>
              </a:rPr>
              <a:t>El </a:t>
            </a:r>
            <a:r>
              <a:rPr lang="is-IS" sz="2400" b="1" dirty="0" err="1">
                <a:latin typeface="Graphik Bold"/>
              </a:rPr>
              <a:t>contexto</a:t>
            </a:r>
            <a:r>
              <a:rPr lang="is-IS" sz="2400" b="1" dirty="0">
                <a:latin typeface="Graphik Bold"/>
              </a:rPr>
              <a:t> </a:t>
            </a:r>
            <a:endParaRPr lang="en-US" sz="2400" b="1" dirty="0">
              <a:latin typeface="Graphik 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343331-5599-838C-AE8B-7CE958918232}"/>
              </a:ext>
            </a:extLst>
          </p:cNvPr>
          <p:cNvSpPr txBox="1"/>
          <p:nvPr/>
        </p:nvSpPr>
        <p:spPr>
          <a:xfrm>
            <a:off x="528810" y="2454925"/>
            <a:ext cx="33166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400" b="1" dirty="0" err="1">
                <a:latin typeface="Graphik Bold"/>
              </a:rPr>
              <a:t>Lo</a:t>
            </a:r>
            <a:r>
              <a:rPr lang="is-IS" sz="2400" b="1" dirty="0">
                <a:latin typeface="Graphik Bold"/>
              </a:rPr>
              <a:t> </a:t>
            </a:r>
            <a:r>
              <a:rPr lang="is-IS" sz="2400" b="1" dirty="0" err="1">
                <a:latin typeface="Graphik Bold"/>
              </a:rPr>
              <a:t>que</a:t>
            </a:r>
            <a:r>
              <a:rPr lang="is-IS" sz="2400" b="1" dirty="0">
                <a:latin typeface="Graphik Bold"/>
              </a:rPr>
              <a:t> </a:t>
            </a:r>
            <a:r>
              <a:rPr lang="is-IS" sz="2400" b="1" dirty="0" err="1">
                <a:latin typeface="Graphik Bold"/>
              </a:rPr>
              <a:t>queremos</a:t>
            </a:r>
            <a:r>
              <a:rPr lang="is-IS" sz="2400" b="1" dirty="0">
                <a:latin typeface="Graphik Bold"/>
              </a:rPr>
              <a:t> </a:t>
            </a:r>
            <a:r>
              <a:rPr lang="is-IS" sz="2400" b="1" dirty="0" err="1">
                <a:latin typeface="Graphik Bold"/>
              </a:rPr>
              <a:t>saber</a:t>
            </a:r>
            <a:r>
              <a:rPr lang="is-IS" sz="2400" b="1" dirty="0">
                <a:latin typeface="Graphik Bold"/>
              </a:rPr>
              <a:t> </a:t>
            </a:r>
            <a:endParaRPr lang="en-US" sz="2400" b="1" dirty="0">
              <a:latin typeface="Graphik Bold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16CA95-03D3-E08B-D4EC-EFEF0AF26FD9}"/>
              </a:ext>
            </a:extLst>
          </p:cNvPr>
          <p:cNvSpPr txBox="1"/>
          <p:nvPr/>
        </p:nvSpPr>
        <p:spPr>
          <a:xfrm>
            <a:off x="528809" y="4325957"/>
            <a:ext cx="22894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400" b="1" dirty="0" err="1">
                <a:latin typeface="Graphik Bold"/>
              </a:rPr>
              <a:t>Como</a:t>
            </a:r>
            <a:r>
              <a:rPr lang="is-IS" sz="2400" b="1" dirty="0">
                <a:latin typeface="Graphik Bold"/>
              </a:rPr>
              <a:t> </a:t>
            </a:r>
            <a:r>
              <a:rPr lang="is-IS" sz="2400" b="1" dirty="0" err="1">
                <a:latin typeface="Graphik Bold"/>
              </a:rPr>
              <a:t>lo</a:t>
            </a:r>
            <a:r>
              <a:rPr lang="is-IS" sz="2400" b="1" dirty="0">
                <a:latin typeface="Graphik Bold"/>
              </a:rPr>
              <a:t> </a:t>
            </a:r>
            <a:r>
              <a:rPr lang="is-IS" sz="2400" b="1" dirty="0" err="1">
                <a:latin typeface="Graphik Bold"/>
              </a:rPr>
              <a:t>hicimos</a:t>
            </a:r>
            <a:endParaRPr lang="en-US" sz="2400" b="1" dirty="0">
              <a:latin typeface="Graphik Bold"/>
            </a:endParaRPr>
          </a:p>
        </p:txBody>
      </p:sp>
      <p:pic>
        <p:nvPicPr>
          <p:cNvPr id="2" name="Picture 1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F00D2039-7233-6016-E4BA-AFB080FB1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9384" y="0"/>
            <a:ext cx="1294616" cy="129461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3CFFCCC-09A8-F4B9-E0F3-FA3515921D18}"/>
              </a:ext>
            </a:extLst>
          </p:cNvPr>
          <p:cNvSpPr txBox="1"/>
          <p:nvPr/>
        </p:nvSpPr>
        <p:spPr>
          <a:xfrm>
            <a:off x="2675391" y="25058"/>
            <a:ext cx="37932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3200" b="1" dirty="0" err="1">
                <a:latin typeface="Graphik Bold" panose="020B0503030202060203"/>
              </a:rPr>
              <a:t>Estudiantes</a:t>
            </a:r>
            <a:r>
              <a:rPr lang="is-IS" sz="3200" b="1" dirty="0">
                <a:latin typeface="Graphik Bold" panose="020B0503030202060203"/>
              </a:rPr>
              <a:t> en </a:t>
            </a:r>
            <a:r>
              <a:rPr lang="is-IS" sz="3200" b="1" dirty="0" err="1">
                <a:latin typeface="Graphik Bold" panose="020B0503030202060203"/>
              </a:rPr>
              <a:t>riesgo</a:t>
            </a:r>
            <a:endParaRPr lang="en-US" sz="3200" b="1" dirty="0">
              <a:latin typeface="Graphik Bold" panose="020B0503030202060203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50A049-D454-5499-AEB6-1E4FF8C64889}"/>
              </a:ext>
            </a:extLst>
          </p:cNvPr>
          <p:cNvSpPr txBox="1"/>
          <p:nvPr/>
        </p:nvSpPr>
        <p:spPr>
          <a:xfrm>
            <a:off x="641775" y="1315823"/>
            <a:ext cx="8332103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s-ES" dirty="0"/>
              <a:t>La implementación de modelos predictivos es compleja debido a que el aprendizaje es un proceso dinámico y socialmente regulado. Suele ser un problema de clasificación desbalanceado, sesgando algoritmos predictivos</a:t>
            </a:r>
            <a:endParaRPr lang="en-US" dirty="0">
              <a:latin typeface="Google Sans Tex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01AA48-499B-D175-59A2-BC12CEC34BA3}"/>
              </a:ext>
            </a:extLst>
          </p:cNvPr>
          <p:cNvSpPr txBox="1"/>
          <p:nvPr/>
        </p:nvSpPr>
        <p:spPr>
          <a:xfrm>
            <a:off x="528810" y="2916590"/>
            <a:ext cx="8332103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s-ES" i="0" dirty="0">
                <a:solidFill>
                  <a:srgbClr val="131314"/>
                </a:solidFill>
                <a:effectLst/>
                <a:latin typeface="Google Sans Text"/>
              </a:rPr>
              <a:t>¿Hasta qué punto es posible informar la identificación temprana basándose en datos de interacción de foros de discusión en línea?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F6D415-8294-AC94-9D13-028C250EC1C5}"/>
              </a:ext>
            </a:extLst>
          </p:cNvPr>
          <p:cNvSpPr txBox="1"/>
          <p:nvPr/>
        </p:nvSpPr>
        <p:spPr>
          <a:xfrm>
            <a:off x="528809" y="3679626"/>
            <a:ext cx="8332103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s-ES" i="0" dirty="0">
                <a:solidFill>
                  <a:srgbClr val="131314"/>
                </a:solidFill>
                <a:effectLst/>
                <a:latin typeface="Google Sans Text"/>
              </a:rPr>
              <a:t>¿Cómo se compara el performance entre los métodos tradicionales de </a:t>
            </a:r>
            <a:r>
              <a:rPr lang="es-ES" i="0" dirty="0" err="1">
                <a:solidFill>
                  <a:srgbClr val="131314"/>
                </a:solidFill>
                <a:effectLst/>
                <a:latin typeface="Google Sans Text"/>
              </a:rPr>
              <a:t>sobremuestreo</a:t>
            </a:r>
            <a:r>
              <a:rPr lang="es-ES" i="0" dirty="0">
                <a:solidFill>
                  <a:srgbClr val="131314"/>
                </a:solidFill>
                <a:effectLst/>
                <a:latin typeface="Google Sans Text"/>
              </a:rPr>
              <a:t> y aquellos que toman en cuenta la estructura de las interacciones sociales?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F0387F-A5E7-2A18-0D9A-264284D29CF4}"/>
              </a:ext>
            </a:extLst>
          </p:cNvPr>
          <p:cNvSpPr txBox="1"/>
          <p:nvPr/>
        </p:nvSpPr>
        <p:spPr>
          <a:xfrm>
            <a:off x="528809" y="4972288"/>
            <a:ext cx="3763335" cy="14773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131314"/>
                </a:solidFill>
                <a:latin typeface="Google Sans Text"/>
              </a:rPr>
              <a:t>U</a:t>
            </a:r>
            <a:r>
              <a:rPr lang="es-ES" dirty="0"/>
              <a:t>na red temporal representando las interacciones de los estudiantes en el foro de discusión a lo largo del curso. Secuencias de ocho medidas de centralidad. 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EEFFE7-F1AF-93A5-DE17-51DD9C5F5825}"/>
              </a:ext>
            </a:extLst>
          </p:cNvPr>
          <p:cNvSpPr txBox="1"/>
          <p:nvPr/>
        </p:nvSpPr>
        <p:spPr>
          <a:xfrm>
            <a:off x="4694860" y="4955656"/>
            <a:ext cx="4279018" cy="14773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131314"/>
                </a:solidFill>
                <a:latin typeface="Google Sans Text"/>
              </a:rPr>
              <a:t>A</a:t>
            </a:r>
            <a:r>
              <a:rPr lang="es-ES" b="0" i="0" dirty="0">
                <a:solidFill>
                  <a:srgbClr val="131314"/>
                </a:solidFill>
                <a:effectLst/>
                <a:latin typeface="Google Sans Text"/>
              </a:rPr>
              <a:t>lgoritmos de clasificación de series de tiempo </a:t>
            </a:r>
            <a:r>
              <a:rPr lang="es-ES" dirty="0">
                <a:solidFill>
                  <a:srgbClr val="131314"/>
                </a:solidFill>
                <a:latin typeface="Google Sans Text"/>
              </a:rPr>
              <a:t>multivariadas </a:t>
            </a:r>
            <a:r>
              <a:rPr lang="es-ES" b="0" i="0" dirty="0">
                <a:solidFill>
                  <a:srgbClr val="131314"/>
                </a:solidFill>
                <a:effectLst/>
                <a:latin typeface="Google Sans Text"/>
              </a:rPr>
              <a:t>para predecir </a:t>
            </a:r>
            <a:r>
              <a:rPr lang="es-ES" dirty="0">
                <a:solidFill>
                  <a:srgbClr val="131314"/>
                </a:solidFill>
                <a:latin typeface="Google Sans Text"/>
              </a:rPr>
              <a:t>calificaciones finales. Implementamos los modelos utilizando </a:t>
            </a:r>
            <a:r>
              <a:rPr lang="es-ES" dirty="0" err="1">
                <a:solidFill>
                  <a:srgbClr val="131314"/>
                </a:solidFill>
                <a:latin typeface="Google Sans Text"/>
              </a:rPr>
              <a:t>sobremuestreo</a:t>
            </a:r>
            <a:r>
              <a:rPr lang="es-ES" dirty="0">
                <a:solidFill>
                  <a:srgbClr val="131314"/>
                </a:solidFill>
                <a:latin typeface="Google Sans Text"/>
              </a:rPr>
              <a:t> tradicional y </a:t>
            </a:r>
            <a:r>
              <a:rPr lang="es-ES" dirty="0" err="1">
                <a:solidFill>
                  <a:srgbClr val="131314"/>
                </a:solidFill>
                <a:latin typeface="Google Sans Text"/>
              </a:rPr>
              <a:t>GraphSMOTE</a:t>
            </a:r>
            <a:r>
              <a:rPr lang="es-ES" dirty="0">
                <a:solidFill>
                  <a:srgbClr val="131314"/>
                </a:solidFill>
                <a:latin typeface="Google Sans Text"/>
              </a:rPr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224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5D886A-754C-0542-270E-F7BE4681D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6E18A4F-18B2-BACC-6C66-BB046A04C438}"/>
              </a:ext>
            </a:extLst>
          </p:cNvPr>
          <p:cNvSpPr txBox="1"/>
          <p:nvPr/>
        </p:nvSpPr>
        <p:spPr>
          <a:xfrm>
            <a:off x="528809" y="645472"/>
            <a:ext cx="27107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400" b="1" dirty="0" err="1">
                <a:latin typeface="Graphik Bold"/>
              </a:rPr>
              <a:t>Lo</a:t>
            </a:r>
            <a:r>
              <a:rPr lang="is-IS" sz="2400" b="1" dirty="0">
                <a:latin typeface="Graphik Bold"/>
              </a:rPr>
              <a:t> </a:t>
            </a:r>
            <a:r>
              <a:rPr lang="is-IS" sz="2400" b="1" dirty="0" err="1">
                <a:latin typeface="Graphik Bold"/>
              </a:rPr>
              <a:t>que</a:t>
            </a:r>
            <a:r>
              <a:rPr lang="is-IS" sz="2400" b="1" dirty="0">
                <a:latin typeface="Graphik Bold"/>
              </a:rPr>
              <a:t> </a:t>
            </a:r>
            <a:r>
              <a:rPr lang="is-IS" sz="2400" b="1" dirty="0" err="1">
                <a:latin typeface="Graphik Bold"/>
              </a:rPr>
              <a:t>aprendimos</a:t>
            </a:r>
            <a:r>
              <a:rPr lang="is-IS" sz="2400" b="1" dirty="0">
                <a:latin typeface="Graphik Bold"/>
              </a:rPr>
              <a:t>:</a:t>
            </a:r>
            <a:endParaRPr lang="en-US" sz="2400" b="1" dirty="0">
              <a:latin typeface="Graphik Bold"/>
            </a:endParaRPr>
          </a:p>
        </p:txBody>
      </p:sp>
      <p:pic>
        <p:nvPicPr>
          <p:cNvPr id="3" name="Picture 2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D51002B2-284C-F497-07C1-900BCC2213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9384" y="-1836"/>
            <a:ext cx="1294616" cy="1294616"/>
          </a:xfrm>
          <a:prstGeom prst="rect">
            <a:avLst/>
          </a:prstGeom>
        </p:spPr>
      </p:pic>
      <p:pic>
        <p:nvPicPr>
          <p:cNvPr id="5" name="Picture 4" descr="A group of white squares with dots&#10;&#10;AI-generated content may be incorrect.">
            <a:extLst>
              <a:ext uri="{FF2B5EF4-FFF2-40B4-BE49-F238E27FC236}">
                <a16:creationId xmlns:a16="http://schemas.microsoft.com/office/drawing/2014/main" id="{34FF11DA-1E38-D99B-CAB4-C1B3F4F5EF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92780"/>
            <a:ext cx="9144000" cy="26109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01A06E6-55E8-A05F-D156-6938F70FFB3A}"/>
              </a:ext>
            </a:extLst>
          </p:cNvPr>
          <p:cNvSpPr txBox="1"/>
          <p:nvPr/>
        </p:nvSpPr>
        <p:spPr>
          <a:xfrm>
            <a:off x="274906" y="3910269"/>
            <a:ext cx="8784034" cy="25853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s-ES" dirty="0"/>
              <a:t>El enfoque de red temporal, junto con el </a:t>
            </a:r>
            <a:r>
              <a:rPr lang="es-ES" dirty="0" err="1"/>
              <a:t>sobremuestreo</a:t>
            </a:r>
            <a:r>
              <a:rPr lang="es-ES" dirty="0"/>
              <a:t> basado en las </a:t>
            </a:r>
            <a:r>
              <a:rPr lang="es-ES" dirty="0" err="1"/>
              <a:t>interaciones</a:t>
            </a:r>
            <a:r>
              <a:rPr lang="es-ES" dirty="0"/>
              <a:t> tiene el potencial de mejorar la identificación de estudiantes en riesgo:</a:t>
            </a:r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Considerar la estructura de la red es beneficioso para la clasificación: </a:t>
            </a:r>
            <a:r>
              <a:rPr lang="en-US" i="0" dirty="0">
                <a:solidFill>
                  <a:srgbClr val="131314"/>
                </a:solidFill>
                <a:effectLst/>
                <a:latin typeface="Google Sans Text"/>
              </a:rPr>
              <a:t>GraphSMOTE </a:t>
            </a:r>
            <a:r>
              <a:rPr lang="en-US" i="0" dirty="0" err="1">
                <a:solidFill>
                  <a:srgbClr val="131314"/>
                </a:solidFill>
                <a:effectLst/>
                <a:latin typeface="Google Sans Text"/>
              </a:rPr>
              <a:t>superó</a:t>
            </a:r>
            <a:r>
              <a:rPr lang="en-US" i="0" dirty="0">
                <a:solidFill>
                  <a:srgbClr val="131314"/>
                </a:solidFill>
                <a:effectLst/>
                <a:latin typeface="Google Sans Text"/>
              </a:rPr>
              <a:t> </a:t>
            </a:r>
            <a:r>
              <a:rPr lang="en-US" i="0" dirty="0" err="1">
                <a:solidFill>
                  <a:srgbClr val="131314"/>
                </a:solidFill>
                <a:effectLst/>
                <a:latin typeface="Google Sans Text"/>
              </a:rPr>
              <a:t>consistentemente</a:t>
            </a:r>
            <a:r>
              <a:rPr lang="en-US" i="0" dirty="0">
                <a:solidFill>
                  <a:srgbClr val="131314"/>
                </a:solidFill>
                <a:effectLst/>
                <a:latin typeface="Google Sans Text"/>
              </a:rPr>
              <a:t> al </a:t>
            </a:r>
            <a:r>
              <a:rPr lang="en-US" i="0" dirty="0" err="1">
                <a:solidFill>
                  <a:srgbClr val="131314"/>
                </a:solidFill>
                <a:effectLst/>
                <a:latin typeface="Google Sans Text"/>
              </a:rPr>
              <a:t>sobremuestreo</a:t>
            </a:r>
            <a:r>
              <a:rPr lang="en-US" i="0" dirty="0">
                <a:solidFill>
                  <a:srgbClr val="131314"/>
                </a:solidFill>
                <a:effectLst/>
                <a:latin typeface="Google Sans Text"/>
              </a:rPr>
              <a:t> </a:t>
            </a:r>
            <a:r>
              <a:rPr lang="en-US" i="0" dirty="0" err="1">
                <a:solidFill>
                  <a:srgbClr val="131314"/>
                </a:solidFill>
                <a:effectLst/>
                <a:latin typeface="Google Sans Text"/>
              </a:rPr>
              <a:t>aleatorio</a:t>
            </a:r>
            <a:r>
              <a:rPr lang="en-US" i="0" dirty="0">
                <a:solidFill>
                  <a:srgbClr val="131314"/>
                </a:solidFill>
                <a:effectLst/>
                <a:latin typeface="Google Sans Tex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Diferencias entre los resultados del entrenamiento y conjunto de prueba debido a la complejidad, escasez y posibles sesgos en los datos.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Las interacciones por sí solas, no proporcionan suficiente información para una identificación completa de estudiantes en riesgo.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568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5DAF92-4829-B38B-248B-D8A385C549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44127DC-FE3D-6FD0-59D0-A0BA000CD6F6}"/>
              </a:ext>
            </a:extLst>
          </p:cNvPr>
          <p:cNvSpPr txBox="1"/>
          <p:nvPr/>
        </p:nvSpPr>
        <p:spPr>
          <a:xfrm>
            <a:off x="1119098" y="899067"/>
            <a:ext cx="4151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dirty="0">
                <a:latin typeface="Graphik Bold" panose="020B0503030202060203" pitchFamily="34" charset="77"/>
              </a:rPr>
              <a:t>Implicaciones</a:t>
            </a:r>
            <a:endParaRPr lang="es-MX" sz="3200" dirty="0">
              <a:latin typeface="Graphik Regular" panose="020B0503030202060203" pitchFamily="34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5D668B-A253-D670-9C93-E38AF8E351CA}"/>
              </a:ext>
            </a:extLst>
          </p:cNvPr>
          <p:cNvSpPr txBox="1"/>
          <p:nvPr/>
        </p:nvSpPr>
        <p:spPr>
          <a:xfrm>
            <a:off x="1119098" y="1981200"/>
            <a:ext cx="703878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/>
              <a:t>L</a:t>
            </a:r>
            <a:r>
              <a:rPr lang="es-ES" dirty="0"/>
              <a:t>a investigación de redes sociales en la educación superior ofrece una perspectiva más holística y dinámica del proceso de aprendizaje.</a:t>
            </a:r>
          </a:p>
          <a:p>
            <a:endParaRPr lang="es-E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Permite identificar patrones de comportamiento, perfiles de estudio y estudiantes en riesgo.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Facilita la implementación de intervenciones más personalizadas y efectivas.</a:t>
            </a:r>
          </a:p>
          <a:p>
            <a:pPr lvl="1"/>
            <a:endParaRPr lang="es-ES" dirty="0"/>
          </a:p>
          <a:p>
            <a:pPr marL="0" lvl="1"/>
            <a:r>
              <a:rPr lang="is-IS" dirty="0" err="1"/>
              <a:t>Se</a:t>
            </a:r>
            <a:r>
              <a:rPr lang="is-IS" dirty="0"/>
              <a:t> </a:t>
            </a:r>
            <a:r>
              <a:rPr lang="is-IS" dirty="0" err="1"/>
              <a:t>destaca</a:t>
            </a:r>
            <a:r>
              <a:rPr lang="is-IS" dirty="0"/>
              <a:t> </a:t>
            </a:r>
            <a:r>
              <a:rPr lang="is-IS" dirty="0" err="1"/>
              <a:t>la</a:t>
            </a:r>
            <a:r>
              <a:rPr lang="is-IS" dirty="0"/>
              <a:t> </a:t>
            </a:r>
            <a:r>
              <a:rPr lang="is-IS" dirty="0" err="1"/>
              <a:t>importancia</a:t>
            </a:r>
            <a:r>
              <a:rPr lang="is-IS" dirty="0"/>
              <a:t> de un </a:t>
            </a:r>
            <a:r>
              <a:rPr lang="is-IS" dirty="0" err="1"/>
              <a:t>enfoque</a:t>
            </a:r>
            <a:r>
              <a:rPr lang="is-IS" dirty="0"/>
              <a:t> </a:t>
            </a:r>
            <a:r>
              <a:rPr lang="is-IS" dirty="0" err="1"/>
              <a:t>social</a:t>
            </a:r>
            <a:r>
              <a:rPr lang="is-IS" dirty="0"/>
              <a:t> y </a:t>
            </a:r>
            <a:r>
              <a:rPr lang="is-IS" dirty="0" err="1"/>
              <a:t>temporal</a:t>
            </a:r>
            <a:r>
              <a:rPr lang="is-IS" dirty="0"/>
              <a:t> para </a:t>
            </a:r>
            <a:r>
              <a:rPr lang="is-IS" dirty="0" err="1"/>
              <a:t>comprender</a:t>
            </a:r>
            <a:r>
              <a:rPr lang="is-IS" dirty="0"/>
              <a:t> y </a:t>
            </a:r>
            <a:r>
              <a:rPr lang="is-IS" dirty="0" err="1"/>
              <a:t>mejorar</a:t>
            </a:r>
            <a:r>
              <a:rPr lang="is-IS" dirty="0"/>
              <a:t> el </a:t>
            </a:r>
            <a:r>
              <a:rPr lang="is-IS" dirty="0" err="1"/>
              <a:t>aprendizaje</a:t>
            </a:r>
            <a:r>
              <a:rPr lang="is-IS" dirty="0"/>
              <a:t> en </a:t>
            </a:r>
            <a:r>
              <a:rPr lang="is-IS" dirty="0" err="1"/>
              <a:t>la</a:t>
            </a:r>
            <a:r>
              <a:rPr lang="is-IS" dirty="0"/>
              <a:t> </a:t>
            </a:r>
            <a:r>
              <a:rPr lang="is-IS" dirty="0" err="1"/>
              <a:t>educacion</a:t>
            </a:r>
            <a:r>
              <a:rPr lang="is-IS" dirty="0"/>
              <a:t> </a:t>
            </a:r>
            <a:r>
              <a:rPr lang="is-IS" dirty="0" err="1"/>
              <a:t>superior</a:t>
            </a:r>
            <a:r>
              <a:rPr lang="is-IS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72372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D5BF60-B667-6E17-7F78-1779E66A9B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EF8C771-A34E-A156-07D7-FF7A2C7104D9}"/>
              </a:ext>
            </a:extLst>
          </p:cNvPr>
          <p:cNvSpPr txBox="1"/>
          <p:nvPr/>
        </p:nvSpPr>
        <p:spPr>
          <a:xfrm>
            <a:off x="1119098" y="899067"/>
            <a:ext cx="4151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dirty="0">
                <a:latin typeface="Graphik Bold" panose="020B0503030202060203" pitchFamily="34" charset="77"/>
              </a:rPr>
              <a:t>Retos y limitaciones</a:t>
            </a:r>
            <a:endParaRPr lang="es-MX" sz="3200" dirty="0">
              <a:latin typeface="Graphik Regular" panose="020B0503030202060203" pitchFamily="34" charset="7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384468-9C21-0BD3-A94A-07E0218B286B}"/>
              </a:ext>
            </a:extLst>
          </p:cNvPr>
          <p:cNvSpPr txBox="1"/>
          <p:nvPr/>
        </p:nvSpPr>
        <p:spPr>
          <a:xfrm>
            <a:off x="1119098" y="1731787"/>
            <a:ext cx="745056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is-IS" dirty="0" err="1"/>
              <a:t>Calidad</a:t>
            </a:r>
            <a:r>
              <a:rPr lang="is-IS" dirty="0"/>
              <a:t> e </a:t>
            </a:r>
            <a:r>
              <a:rPr lang="is-IS" dirty="0" err="1"/>
              <a:t>integridad</a:t>
            </a:r>
            <a:r>
              <a:rPr lang="is-IS" dirty="0"/>
              <a:t> de los </a:t>
            </a:r>
            <a:r>
              <a:rPr lang="is-IS" dirty="0" err="1"/>
              <a:t>datos</a:t>
            </a:r>
            <a:r>
              <a:rPr lang="is-IS" dirty="0"/>
              <a:t>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s-IS" dirty="0" err="1"/>
              <a:t>Pocos</a:t>
            </a:r>
            <a:r>
              <a:rPr lang="is-IS" dirty="0"/>
              <a:t> </a:t>
            </a:r>
            <a:r>
              <a:rPr lang="is-IS" dirty="0" err="1"/>
              <a:t>datos</a:t>
            </a:r>
            <a:r>
              <a:rPr lang="is-IS" dirty="0"/>
              <a:t>, </a:t>
            </a:r>
            <a:r>
              <a:rPr lang="is-IS" dirty="0" err="1"/>
              <a:t>dispersos</a:t>
            </a:r>
            <a:r>
              <a:rPr lang="is-IS" dirty="0"/>
              <a:t>, </a:t>
            </a:r>
            <a:r>
              <a:rPr lang="is-IS" dirty="0" err="1"/>
              <a:t>limitados</a:t>
            </a:r>
            <a:r>
              <a:rPr lang="is-IS" dirty="0"/>
              <a:t>, y </a:t>
            </a:r>
            <a:r>
              <a:rPr lang="is-IS" dirty="0" err="1"/>
              <a:t>sesgados</a:t>
            </a:r>
            <a:r>
              <a:rPr lang="is-IS" dirty="0"/>
              <a:t>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s-IS" dirty="0" err="1"/>
              <a:t>Encuestas</a:t>
            </a:r>
            <a:r>
              <a:rPr lang="is-IS" dirty="0"/>
              <a:t> </a:t>
            </a:r>
            <a:r>
              <a:rPr lang="is-IS" dirty="0" err="1"/>
              <a:t>con</a:t>
            </a:r>
            <a:r>
              <a:rPr lang="is-IS" dirty="0"/>
              <a:t> </a:t>
            </a:r>
            <a:r>
              <a:rPr lang="is-IS" dirty="0" err="1"/>
              <a:t>bajas</a:t>
            </a:r>
            <a:r>
              <a:rPr lang="is-IS" dirty="0"/>
              <a:t> </a:t>
            </a:r>
            <a:r>
              <a:rPr lang="is-IS" dirty="0" err="1"/>
              <a:t>tasas</a:t>
            </a:r>
            <a:r>
              <a:rPr lang="is-IS" dirty="0"/>
              <a:t> de </a:t>
            </a:r>
            <a:r>
              <a:rPr lang="is-IS" dirty="0" err="1"/>
              <a:t>respuesta</a:t>
            </a:r>
            <a:r>
              <a:rPr lang="is-IS" dirty="0"/>
              <a:t>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s-IS" dirty="0" err="1"/>
              <a:t>La</a:t>
            </a:r>
            <a:r>
              <a:rPr lang="is-IS" dirty="0"/>
              <a:t> </a:t>
            </a:r>
            <a:r>
              <a:rPr lang="is-IS" dirty="0" err="1"/>
              <a:t>recolección</a:t>
            </a:r>
            <a:r>
              <a:rPr lang="is-IS" dirty="0"/>
              <a:t> de </a:t>
            </a:r>
            <a:r>
              <a:rPr lang="is-IS" dirty="0" err="1"/>
              <a:t>datos</a:t>
            </a:r>
            <a:r>
              <a:rPr lang="is-IS" dirty="0"/>
              <a:t> </a:t>
            </a:r>
            <a:r>
              <a:rPr lang="is-IS" dirty="0" err="1"/>
              <a:t>puede</a:t>
            </a:r>
            <a:r>
              <a:rPr lang="is-IS" dirty="0"/>
              <a:t> </a:t>
            </a:r>
            <a:r>
              <a:rPr lang="is-IS" dirty="0" err="1"/>
              <a:t>ser</a:t>
            </a:r>
            <a:r>
              <a:rPr lang="is-IS" dirty="0"/>
              <a:t> </a:t>
            </a:r>
            <a:r>
              <a:rPr lang="is-IS" dirty="0" err="1"/>
              <a:t>difícil</a:t>
            </a:r>
            <a:r>
              <a:rPr lang="is-IS" dirty="0"/>
              <a:t>, </a:t>
            </a:r>
            <a:r>
              <a:rPr lang="is-IS" dirty="0" err="1"/>
              <a:t>tardada</a:t>
            </a:r>
            <a:r>
              <a:rPr lang="is-IS" dirty="0"/>
              <a:t>, y </a:t>
            </a:r>
            <a:r>
              <a:rPr lang="is-IS" dirty="0" err="1"/>
              <a:t>muy</a:t>
            </a:r>
            <a:r>
              <a:rPr lang="is-IS" dirty="0"/>
              <a:t> </a:t>
            </a:r>
            <a:r>
              <a:rPr lang="is-IS" dirty="0" err="1"/>
              <a:t>cara</a:t>
            </a:r>
            <a:r>
              <a:rPr lang="is-IS" dirty="0"/>
              <a:t>.</a:t>
            </a:r>
          </a:p>
          <a:p>
            <a:r>
              <a:rPr lang="is-IS" dirty="0"/>
              <a:t>	</a:t>
            </a:r>
            <a:endParaRPr lang="en-US" dirty="0"/>
          </a:p>
          <a:p>
            <a:pPr marL="342900" indent="-342900">
              <a:buFont typeface="+mj-lt"/>
              <a:buAutoNum type="arabicPeriod" startAt="2"/>
            </a:pPr>
            <a:r>
              <a:rPr lang="en-US" dirty="0" err="1"/>
              <a:t>Generalización</a:t>
            </a:r>
            <a:r>
              <a:rPr lang="en-US" dirty="0"/>
              <a:t> y </a:t>
            </a:r>
            <a:r>
              <a:rPr lang="en-US" dirty="0" err="1"/>
              <a:t>contexto</a:t>
            </a:r>
            <a:r>
              <a:rPr lang="en-US" dirty="0"/>
              <a:t>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Las </a:t>
            </a:r>
            <a:r>
              <a:rPr lang="en-US" dirty="0" err="1"/>
              <a:t>interacciones</a:t>
            </a:r>
            <a:r>
              <a:rPr lang="en-US" dirty="0"/>
              <a:t> entre </a:t>
            </a:r>
            <a:r>
              <a:rPr lang="en-US" dirty="0" err="1"/>
              <a:t>departamentos</a:t>
            </a:r>
            <a:r>
              <a:rPr lang="en-US" dirty="0"/>
              <a:t>, </a:t>
            </a:r>
            <a:r>
              <a:rPr lang="en-US" dirty="0" err="1"/>
              <a:t>programas</a:t>
            </a:r>
            <a:r>
              <a:rPr lang="en-US" dirty="0"/>
              <a:t>, y </a:t>
            </a:r>
            <a:r>
              <a:rPr lang="en-US" dirty="0" err="1"/>
              <a:t>generaciones</a:t>
            </a:r>
            <a:r>
              <a:rPr lang="en-US" dirty="0"/>
              <a:t> de </a:t>
            </a:r>
            <a:r>
              <a:rPr lang="en-US" dirty="0" err="1"/>
              <a:t>estudiantes</a:t>
            </a:r>
            <a:r>
              <a:rPr lang="en-US" dirty="0"/>
              <a:t> son (</a:t>
            </a:r>
            <a:r>
              <a:rPr lang="en-US" dirty="0" err="1"/>
              <a:t>potencialmente</a:t>
            </a:r>
            <a:r>
              <a:rPr lang="en-US" dirty="0"/>
              <a:t>) </a:t>
            </a:r>
            <a:r>
              <a:rPr lang="en-US" dirty="0" err="1"/>
              <a:t>totalmente</a:t>
            </a:r>
            <a:r>
              <a:rPr lang="en-US" dirty="0"/>
              <a:t> </a:t>
            </a:r>
            <a:r>
              <a:rPr lang="en-US" dirty="0" err="1"/>
              <a:t>diferentes</a:t>
            </a:r>
            <a:r>
              <a:rPr lang="en-US" dirty="0"/>
              <a:t>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El </a:t>
            </a:r>
            <a:r>
              <a:rPr lang="en-US" dirty="0" err="1"/>
              <a:t>acceso</a:t>
            </a:r>
            <a:r>
              <a:rPr lang="en-US" dirty="0"/>
              <a:t> a </a:t>
            </a:r>
            <a:r>
              <a:rPr lang="en-US" dirty="0" err="1"/>
              <a:t>recursos</a:t>
            </a:r>
            <a:r>
              <a:rPr lang="en-US" dirty="0"/>
              <a:t> </a:t>
            </a:r>
            <a:r>
              <a:rPr lang="en-US" dirty="0" err="1"/>
              <a:t>impacta</a:t>
            </a:r>
            <a:r>
              <a:rPr lang="en-US" dirty="0"/>
              <a:t> las </a:t>
            </a:r>
            <a:r>
              <a:rPr lang="en-US" dirty="0" err="1"/>
              <a:t>dinámicas</a:t>
            </a:r>
            <a:r>
              <a:rPr lang="en-US" dirty="0"/>
              <a:t> de </a:t>
            </a:r>
            <a:r>
              <a:rPr lang="en-US" dirty="0" err="1"/>
              <a:t>interaccion</a:t>
            </a:r>
            <a:r>
              <a:rPr lang="en-US" dirty="0"/>
              <a:t>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pasa</a:t>
            </a:r>
            <a:r>
              <a:rPr lang="en-US" dirty="0"/>
              <a:t> con </a:t>
            </a:r>
            <a:r>
              <a:rPr lang="en-US" dirty="0" err="1"/>
              <a:t>estudiantes</a:t>
            </a:r>
            <a:r>
              <a:rPr lang="en-US" dirty="0"/>
              <a:t> </a:t>
            </a:r>
            <a:r>
              <a:rPr lang="en-US" dirty="0" err="1"/>
              <a:t>solitarios</a:t>
            </a:r>
            <a:r>
              <a:rPr lang="en-US" dirty="0"/>
              <a:t>?</a:t>
            </a:r>
            <a:endParaRPr lang="is-I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58775" lvl="1" indent="-342900">
              <a:buFont typeface="+mj-lt"/>
              <a:buAutoNum type="arabicPeriod" startAt="3"/>
            </a:pPr>
            <a:r>
              <a:rPr lang="is-IS" dirty="0" err="1"/>
              <a:t>Consideraciones</a:t>
            </a:r>
            <a:r>
              <a:rPr lang="is-IS" dirty="0"/>
              <a:t> </a:t>
            </a:r>
            <a:r>
              <a:rPr lang="is-IS" dirty="0" err="1"/>
              <a:t>éticas</a:t>
            </a:r>
            <a:r>
              <a:rPr lang="is-IS" dirty="0"/>
              <a:t>:</a:t>
            </a:r>
          </a:p>
          <a:p>
            <a:pPr marL="815975" lvl="2" indent="-342900">
              <a:buFont typeface="Arial" panose="020B0604020202020204" pitchFamily="34" charset="0"/>
              <a:buChar char="•"/>
            </a:pPr>
            <a:r>
              <a:rPr lang="is-IS" dirty="0" err="1"/>
              <a:t>Se</a:t>
            </a:r>
            <a:r>
              <a:rPr lang="is-IS" dirty="0"/>
              <a:t> </a:t>
            </a:r>
            <a:r>
              <a:rPr lang="is-IS" dirty="0" err="1"/>
              <a:t>requiere</a:t>
            </a:r>
            <a:r>
              <a:rPr lang="is-IS" dirty="0"/>
              <a:t> </a:t>
            </a:r>
            <a:r>
              <a:rPr lang="is-IS" dirty="0" err="1"/>
              <a:t>del</a:t>
            </a:r>
            <a:r>
              <a:rPr lang="is-IS" dirty="0"/>
              <a:t> </a:t>
            </a:r>
            <a:r>
              <a:rPr lang="is-IS" dirty="0" err="1"/>
              <a:t>desarrollo</a:t>
            </a:r>
            <a:r>
              <a:rPr lang="is-IS" dirty="0"/>
              <a:t> de </a:t>
            </a:r>
            <a:r>
              <a:rPr lang="is-IS" dirty="0" err="1"/>
              <a:t>políticas</a:t>
            </a:r>
            <a:r>
              <a:rPr lang="is-IS" dirty="0"/>
              <a:t> </a:t>
            </a:r>
            <a:r>
              <a:rPr lang="is-IS" dirty="0" err="1"/>
              <a:t>institucionales</a:t>
            </a:r>
            <a:r>
              <a:rPr lang="is-IS" dirty="0"/>
              <a:t> </a:t>
            </a:r>
            <a:r>
              <a:rPr lang="is-IS" dirty="0" err="1"/>
              <a:t>que</a:t>
            </a:r>
            <a:r>
              <a:rPr lang="is-IS" dirty="0"/>
              <a:t> </a:t>
            </a:r>
            <a:r>
              <a:rPr lang="is-IS" dirty="0" err="1"/>
              <a:t>garanticen</a:t>
            </a:r>
            <a:r>
              <a:rPr lang="is-IS" dirty="0"/>
              <a:t> </a:t>
            </a:r>
            <a:r>
              <a:rPr lang="is-IS" dirty="0" err="1"/>
              <a:t>recopilación</a:t>
            </a:r>
            <a:r>
              <a:rPr lang="is-IS" dirty="0"/>
              <a:t> y </a:t>
            </a:r>
            <a:r>
              <a:rPr lang="is-IS" dirty="0" err="1"/>
              <a:t>procesamiento</a:t>
            </a:r>
            <a:r>
              <a:rPr lang="is-IS" dirty="0"/>
              <a:t> </a:t>
            </a:r>
            <a:r>
              <a:rPr lang="is-IS" dirty="0" err="1"/>
              <a:t>etico</a:t>
            </a:r>
            <a:r>
              <a:rPr lang="is-IS" dirty="0"/>
              <a:t>, </a:t>
            </a:r>
            <a:r>
              <a:rPr lang="is-IS" dirty="0" err="1"/>
              <a:t>así</a:t>
            </a:r>
            <a:r>
              <a:rPr lang="is-IS" dirty="0"/>
              <a:t> </a:t>
            </a:r>
            <a:r>
              <a:rPr lang="is-IS" dirty="0" err="1"/>
              <a:t>como</a:t>
            </a:r>
            <a:r>
              <a:rPr lang="is-IS" dirty="0"/>
              <a:t> </a:t>
            </a:r>
            <a:r>
              <a:rPr lang="is-IS" dirty="0" err="1"/>
              <a:t>la</a:t>
            </a:r>
            <a:r>
              <a:rPr lang="is-IS" dirty="0"/>
              <a:t> </a:t>
            </a:r>
            <a:r>
              <a:rPr lang="is-IS" dirty="0" err="1"/>
              <a:t>correcta</a:t>
            </a:r>
            <a:r>
              <a:rPr lang="is-IS" dirty="0"/>
              <a:t> </a:t>
            </a:r>
            <a:r>
              <a:rPr lang="is-IS" dirty="0" err="1"/>
              <a:t>implementación</a:t>
            </a:r>
            <a:r>
              <a:rPr lang="is-IS" dirty="0"/>
              <a:t> de </a:t>
            </a:r>
            <a:r>
              <a:rPr lang="is-IS" dirty="0" err="1"/>
              <a:t>modelos</a:t>
            </a:r>
            <a:r>
              <a:rPr lang="is-IS" dirty="0"/>
              <a:t> y </a:t>
            </a:r>
            <a:r>
              <a:rPr lang="is-IS" dirty="0" err="1"/>
              <a:t>desarrollo</a:t>
            </a:r>
            <a:r>
              <a:rPr lang="is-IS" dirty="0"/>
              <a:t> de </a:t>
            </a:r>
            <a:r>
              <a:rPr lang="is-IS" dirty="0" err="1"/>
              <a:t>estrategias</a:t>
            </a:r>
            <a:r>
              <a:rPr lang="is-IS" dirty="0"/>
              <a:t> de </a:t>
            </a:r>
            <a:r>
              <a:rPr lang="is-IS" dirty="0" err="1"/>
              <a:t>soporte</a:t>
            </a:r>
            <a:r>
              <a:rPr lang="is-IS" dirty="0"/>
              <a:t>.  </a:t>
            </a:r>
          </a:p>
        </p:txBody>
      </p:sp>
    </p:spTree>
    <p:extLst>
      <p:ext uri="{BB962C8B-B14F-4D97-AF65-F5344CB8AC3E}">
        <p14:creationId xmlns:p14="http://schemas.microsoft.com/office/powerpoint/2010/main" val="2584539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037FA3-F149-C43E-349A-0F47A43875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B393419-DB9A-4420-A768-57CAD5279DCC}"/>
              </a:ext>
            </a:extLst>
          </p:cNvPr>
          <p:cNvSpPr txBox="1"/>
          <p:nvPr/>
        </p:nvSpPr>
        <p:spPr>
          <a:xfrm>
            <a:off x="1119097" y="899067"/>
            <a:ext cx="69799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dirty="0">
                <a:latin typeface="Graphik Regular" panose="020B0503030202060203" pitchFamily="34" charset="77"/>
              </a:rPr>
              <a:t>Perspectivas futuras en la investigación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7C05DE-B30B-53A9-838E-9A49E9379799}"/>
              </a:ext>
            </a:extLst>
          </p:cNvPr>
          <p:cNvSpPr txBox="1"/>
          <p:nvPr/>
        </p:nvSpPr>
        <p:spPr>
          <a:xfrm>
            <a:off x="1173480" y="2057400"/>
            <a:ext cx="6979920" cy="3373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s-IS" dirty="0" err="1"/>
              <a:t>Integración</a:t>
            </a:r>
            <a:r>
              <a:rPr lang="is-IS" dirty="0"/>
              <a:t> de </a:t>
            </a:r>
            <a:r>
              <a:rPr lang="is-IS" dirty="0" err="1"/>
              <a:t>interacciones</a:t>
            </a:r>
            <a:r>
              <a:rPr lang="is-IS" dirty="0"/>
              <a:t> </a:t>
            </a:r>
            <a:r>
              <a:rPr lang="is-IS" dirty="0" err="1"/>
              <a:t>sociales</a:t>
            </a:r>
            <a:r>
              <a:rPr lang="is-IS" dirty="0"/>
              <a:t> en </a:t>
            </a:r>
            <a:r>
              <a:rPr lang="is-IS" dirty="0" err="1"/>
              <a:t>proyectos</a:t>
            </a:r>
            <a:r>
              <a:rPr lang="is-IS" dirty="0"/>
              <a:t> de </a:t>
            </a:r>
            <a:r>
              <a:rPr lang="is-IS" dirty="0" err="1"/>
              <a:t>investigación</a:t>
            </a:r>
            <a:r>
              <a:rPr lang="is-IS" dirty="0"/>
              <a:t>. de </a:t>
            </a:r>
            <a:r>
              <a:rPr lang="is-IS" dirty="0" err="1"/>
              <a:t>enfoque</a:t>
            </a:r>
            <a:r>
              <a:rPr lang="is-IS" dirty="0"/>
              <a:t> </a:t>
            </a:r>
            <a:r>
              <a:rPr lang="is-IS" dirty="0" err="1"/>
              <a:t>más</a:t>
            </a:r>
            <a:r>
              <a:rPr lang="is-IS" dirty="0"/>
              <a:t> </a:t>
            </a:r>
            <a:r>
              <a:rPr lang="is-IS" dirty="0" err="1"/>
              <a:t>amplio</a:t>
            </a:r>
            <a:r>
              <a:rPr lang="is-IS" dirty="0"/>
              <a:t>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s-IS" dirty="0" err="1"/>
              <a:t>Desarrollo</a:t>
            </a:r>
            <a:r>
              <a:rPr lang="is-IS" dirty="0"/>
              <a:t> de </a:t>
            </a:r>
            <a:r>
              <a:rPr lang="is-IS" dirty="0" err="1"/>
              <a:t>politicas</a:t>
            </a:r>
            <a:r>
              <a:rPr lang="is-IS" dirty="0"/>
              <a:t> </a:t>
            </a:r>
            <a:r>
              <a:rPr lang="is-IS" dirty="0" err="1"/>
              <a:t>institucionales</a:t>
            </a:r>
            <a:r>
              <a:rPr lang="is-IS" dirty="0"/>
              <a:t>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s-IS" dirty="0" err="1"/>
              <a:t>Recolección</a:t>
            </a:r>
            <a:r>
              <a:rPr lang="is-IS" dirty="0"/>
              <a:t> de </a:t>
            </a:r>
            <a:r>
              <a:rPr lang="is-IS" dirty="0" err="1"/>
              <a:t>datos</a:t>
            </a:r>
            <a:r>
              <a:rPr lang="is-IS" dirty="0"/>
              <a:t> de </a:t>
            </a:r>
            <a:r>
              <a:rPr lang="is-IS" dirty="0" err="1"/>
              <a:t>interacciones</a:t>
            </a:r>
            <a:r>
              <a:rPr lang="is-IS" dirty="0"/>
              <a:t> </a:t>
            </a:r>
            <a:r>
              <a:rPr lang="is-IS" dirty="0" err="1"/>
              <a:t>sociales</a:t>
            </a:r>
            <a:r>
              <a:rPr lang="is-IS" dirty="0"/>
              <a:t> </a:t>
            </a:r>
            <a:r>
              <a:rPr lang="is-IS" dirty="0" err="1"/>
              <a:t>simplificada</a:t>
            </a:r>
            <a:r>
              <a:rPr lang="is-IS" dirty="0"/>
              <a:t>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s-IS" dirty="0" err="1"/>
              <a:t>Uso</a:t>
            </a:r>
            <a:r>
              <a:rPr lang="is-IS" dirty="0"/>
              <a:t> de </a:t>
            </a:r>
            <a:r>
              <a:rPr lang="is-IS" dirty="0" err="1"/>
              <a:t>fuentes</a:t>
            </a:r>
            <a:r>
              <a:rPr lang="is-IS" dirty="0"/>
              <a:t> </a:t>
            </a:r>
            <a:r>
              <a:rPr lang="is-IS" dirty="0" err="1"/>
              <a:t>alternativas</a:t>
            </a:r>
            <a:r>
              <a:rPr lang="is-IS" dirty="0"/>
              <a:t> para </a:t>
            </a:r>
            <a:r>
              <a:rPr lang="is-IS" dirty="0" err="1"/>
              <a:t>la</a:t>
            </a:r>
            <a:r>
              <a:rPr lang="is-IS" dirty="0"/>
              <a:t> </a:t>
            </a:r>
            <a:r>
              <a:rPr lang="is-IS" dirty="0" err="1"/>
              <a:t>recolección</a:t>
            </a:r>
            <a:r>
              <a:rPr lang="is-IS" dirty="0"/>
              <a:t> de </a:t>
            </a:r>
            <a:r>
              <a:rPr lang="is-IS" dirty="0" err="1"/>
              <a:t>datos</a:t>
            </a:r>
            <a:r>
              <a:rPr lang="is-IS" dirty="0"/>
              <a:t>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s-IS" dirty="0" err="1"/>
              <a:t>Investigación</a:t>
            </a:r>
            <a:r>
              <a:rPr lang="is-IS" dirty="0"/>
              <a:t> de </a:t>
            </a:r>
            <a:r>
              <a:rPr lang="is-IS" dirty="0" err="1"/>
              <a:t>cambios</a:t>
            </a:r>
            <a:r>
              <a:rPr lang="is-IS" dirty="0"/>
              <a:t> e </a:t>
            </a:r>
            <a:r>
              <a:rPr lang="is-IS" dirty="0" err="1"/>
              <a:t>impacto</a:t>
            </a:r>
            <a:r>
              <a:rPr lang="is-IS" dirty="0"/>
              <a:t> de </a:t>
            </a:r>
            <a:r>
              <a:rPr lang="is-IS" dirty="0" err="1"/>
              <a:t>interaciones</a:t>
            </a:r>
            <a:r>
              <a:rPr lang="is-IS" dirty="0"/>
              <a:t> en el </a:t>
            </a:r>
            <a:r>
              <a:rPr lang="is-IS" dirty="0" err="1"/>
              <a:t>largo</a:t>
            </a:r>
            <a:r>
              <a:rPr lang="is-IS" dirty="0"/>
              <a:t> </a:t>
            </a:r>
            <a:r>
              <a:rPr lang="is-IS" dirty="0" err="1"/>
              <a:t>plazo</a:t>
            </a:r>
            <a:r>
              <a:rPr lang="is-IS" dirty="0"/>
              <a:t>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is-IS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0691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B6C5B2A-D696-3E65-5E67-FCA705AA95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E5D57F5-3611-1D99-1BBC-058164CE22C7}"/>
              </a:ext>
            </a:extLst>
          </p:cNvPr>
          <p:cNvSpPr txBox="1"/>
          <p:nvPr/>
        </p:nvSpPr>
        <p:spPr>
          <a:xfrm>
            <a:off x="1119098" y="899067"/>
            <a:ext cx="4151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dirty="0" err="1">
                <a:latin typeface="Graphik Bold" panose="020B0503030202060203" pitchFamily="34" charset="77"/>
              </a:rPr>
              <a:t>Conclusion</a:t>
            </a:r>
            <a:endParaRPr lang="es-MX" sz="3200" dirty="0">
              <a:latin typeface="Graphik Regular" panose="020B0503030202060203" pitchFamily="34" charset="7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3A1509-E7EE-CBEF-98CF-D1D677B0D7C2}"/>
              </a:ext>
            </a:extLst>
          </p:cNvPr>
          <p:cNvSpPr txBox="1"/>
          <p:nvPr/>
        </p:nvSpPr>
        <p:spPr>
          <a:xfrm>
            <a:off x="1283120" y="2001833"/>
            <a:ext cx="2322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2400" b="1" dirty="0" err="1">
                <a:solidFill>
                  <a:srgbClr val="FF0000"/>
                </a:solidFill>
              </a:rPr>
              <a:t>Comunidades</a:t>
            </a:r>
            <a:r>
              <a:rPr lang="is-IS" sz="2400" b="1" dirty="0">
                <a:solidFill>
                  <a:srgbClr val="FF0000"/>
                </a:solidFill>
              </a:rPr>
              <a:t> 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D0B3D8-43BE-815E-2B0C-48C2763F0FE9}"/>
              </a:ext>
            </a:extLst>
          </p:cNvPr>
          <p:cNvSpPr txBox="1"/>
          <p:nvPr/>
        </p:nvSpPr>
        <p:spPr>
          <a:xfrm>
            <a:off x="985220" y="3357874"/>
            <a:ext cx="2699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 b="1">
                <a:solidFill>
                  <a:srgbClr val="FF0000"/>
                </a:solidFill>
              </a:defRPr>
            </a:lvl1pPr>
          </a:lstStyle>
          <a:p>
            <a:r>
              <a:rPr lang="is-IS" dirty="0" err="1"/>
              <a:t>Redes</a:t>
            </a:r>
            <a:r>
              <a:rPr lang="is-IS" dirty="0"/>
              <a:t> </a:t>
            </a:r>
            <a:r>
              <a:rPr lang="is-IS" dirty="0" err="1"/>
              <a:t>temporales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EB1AAC-1EA2-6C6D-7530-EC1E1EA46318}"/>
              </a:ext>
            </a:extLst>
          </p:cNvPr>
          <p:cNvSpPr txBox="1"/>
          <p:nvPr/>
        </p:nvSpPr>
        <p:spPr>
          <a:xfrm>
            <a:off x="1226241" y="4615102"/>
            <a:ext cx="19686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 b="1">
                <a:solidFill>
                  <a:srgbClr val="FF0000"/>
                </a:solidFill>
              </a:defRPr>
            </a:lvl1pPr>
          </a:lstStyle>
          <a:p>
            <a:pPr algn="ctr"/>
            <a:r>
              <a:rPr lang="is-IS" dirty="0" err="1"/>
              <a:t>Estudiantes</a:t>
            </a:r>
            <a:r>
              <a:rPr lang="is-IS" dirty="0"/>
              <a:t> </a:t>
            </a:r>
            <a:br>
              <a:rPr lang="is-IS" dirty="0"/>
            </a:br>
            <a:r>
              <a:rPr lang="is-IS" dirty="0"/>
              <a:t>en </a:t>
            </a:r>
            <a:r>
              <a:rPr lang="is-IS" dirty="0" err="1"/>
              <a:t>riesgo</a:t>
            </a:r>
            <a:r>
              <a:rPr lang="is-IS" dirty="0"/>
              <a:t>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625BC9-F15E-1FA3-5766-73647886100E}"/>
              </a:ext>
            </a:extLst>
          </p:cNvPr>
          <p:cNvSpPr txBox="1"/>
          <p:nvPr/>
        </p:nvSpPr>
        <p:spPr>
          <a:xfrm>
            <a:off x="3684494" y="1915980"/>
            <a:ext cx="458958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is-IS" sz="2000" dirty="0">
                <a:latin typeface="Graphik Regular"/>
              </a:rPr>
              <a:t>Son útiles para </a:t>
            </a:r>
            <a:r>
              <a:rPr lang="is-IS" sz="2000" dirty="0" err="1">
                <a:latin typeface="Graphik Regular"/>
              </a:rPr>
              <a:t>entender</a:t>
            </a:r>
            <a:r>
              <a:rPr lang="is-IS" sz="2000" dirty="0">
                <a:latin typeface="Graphik Regular"/>
              </a:rPr>
              <a:t> </a:t>
            </a:r>
            <a:r>
              <a:rPr lang="is-IS" sz="2000" dirty="0" err="1">
                <a:latin typeface="Graphik Regular"/>
              </a:rPr>
              <a:t>mejor</a:t>
            </a:r>
            <a:r>
              <a:rPr lang="is-IS" sz="2000" dirty="0">
                <a:latin typeface="Graphik Regular"/>
              </a:rPr>
              <a:t> </a:t>
            </a:r>
            <a:r>
              <a:rPr lang="is-IS" sz="2000" dirty="0" err="1">
                <a:latin typeface="Graphik Regular"/>
              </a:rPr>
              <a:t>estrategias</a:t>
            </a:r>
            <a:r>
              <a:rPr lang="is-IS" sz="2000" dirty="0">
                <a:latin typeface="Graphik Regular"/>
              </a:rPr>
              <a:t> y </a:t>
            </a:r>
            <a:r>
              <a:rPr lang="is-IS" sz="2000" dirty="0" err="1">
                <a:latin typeface="Graphik Regular"/>
              </a:rPr>
              <a:t>preferencias</a:t>
            </a:r>
            <a:r>
              <a:rPr lang="is-IS" sz="2000" dirty="0">
                <a:latin typeface="Graphik Regular"/>
              </a:rPr>
              <a:t> de los </a:t>
            </a:r>
            <a:r>
              <a:rPr lang="is-IS" sz="2000" dirty="0" err="1">
                <a:latin typeface="Graphik Regular"/>
              </a:rPr>
              <a:t>estudiantes</a:t>
            </a:r>
            <a:r>
              <a:rPr lang="is-IS" sz="2000" dirty="0">
                <a:latin typeface="Graphik Regular"/>
              </a:rPr>
              <a:t>.</a:t>
            </a:r>
            <a:endParaRPr lang="en-US" sz="2000" dirty="0">
              <a:effectLst/>
              <a:latin typeface="Graphik Regular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42C48E-689F-4972-5E8E-53EF1B5B4A0C}"/>
              </a:ext>
            </a:extLst>
          </p:cNvPr>
          <p:cNvSpPr txBox="1"/>
          <p:nvPr/>
        </p:nvSpPr>
        <p:spPr>
          <a:xfrm>
            <a:off x="3656401" y="3306335"/>
            <a:ext cx="458958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is-IS" sz="2000" dirty="0" err="1">
                <a:effectLst/>
                <a:latin typeface="Graphik Regular"/>
              </a:rPr>
              <a:t>Reflejan</a:t>
            </a:r>
            <a:r>
              <a:rPr lang="is-IS" sz="2000" dirty="0">
                <a:effectLst/>
                <a:latin typeface="Graphik Regular"/>
              </a:rPr>
              <a:t> </a:t>
            </a:r>
            <a:r>
              <a:rPr lang="is-IS" sz="2000" dirty="0" err="1">
                <a:effectLst/>
                <a:latin typeface="Graphik Regular"/>
              </a:rPr>
              <a:t>cambios</a:t>
            </a:r>
            <a:r>
              <a:rPr lang="is-IS" sz="2000" dirty="0">
                <a:effectLst/>
                <a:latin typeface="Graphik Regular"/>
              </a:rPr>
              <a:t> en las </a:t>
            </a:r>
            <a:r>
              <a:rPr lang="is-IS" sz="2000" dirty="0" err="1">
                <a:effectLst/>
                <a:latin typeface="Graphik Regular"/>
              </a:rPr>
              <a:t>dinámicas</a:t>
            </a:r>
            <a:r>
              <a:rPr lang="is-IS" sz="2000" dirty="0">
                <a:effectLst/>
                <a:latin typeface="Graphik Regular"/>
              </a:rPr>
              <a:t> de </a:t>
            </a:r>
            <a:r>
              <a:rPr lang="is-IS" sz="2000" dirty="0" err="1">
                <a:effectLst/>
                <a:latin typeface="Graphik Regular"/>
              </a:rPr>
              <a:t>comunicación</a:t>
            </a:r>
            <a:r>
              <a:rPr lang="is-IS" sz="2000" dirty="0">
                <a:effectLst/>
                <a:latin typeface="Graphik Regular"/>
              </a:rPr>
              <a:t>.</a:t>
            </a:r>
            <a:endParaRPr lang="en-US" sz="2000" dirty="0">
              <a:effectLst/>
              <a:latin typeface="Graphik Regular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622348-6B3C-EFF8-46CE-3961F948CBC4}"/>
              </a:ext>
            </a:extLst>
          </p:cNvPr>
          <p:cNvSpPr txBox="1"/>
          <p:nvPr/>
        </p:nvSpPr>
        <p:spPr>
          <a:xfrm>
            <a:off x="3684494" y="4676657"/>
            <a:ext cx="458958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is-IS" sz="2000" dirty="0">
                <a:latin typeface="Graphik Regular"/>
              </a:rPr>
              <a:t>Son una </a:t>
            </a:r>
            <a:r>
              <a:rPr lang="is-IS" sz="2000" dirty="0" err="1">
                <a:latin typeface="Graphik Regular"/>
              </a:rPr>
              <a:t>fuente</a:t>
            </a:r>
            <a:r>
              <a:rPr lang="is-IS" sz="2000" dirty="0">
                <a:latin typeface="Graphik Regular"/>
              </a:rPr>
              <a:t> de </a:t>
            </a:r>
            <a:r>
              <a:rPr lang="is-IS" sz="2000" dirty="0" err="1">
                <a:latin typeface="Graphik Regular"/>
              </a:rPr>
              <a:t>datos</a:t>
            </a:r>
            <a:r>
              <a:rPr lang="is-IS" sz="2000" dirty="0">
                <a:latin typeface="Graphik Regular"/>
              </a:rPr>
              <a:t> </a:t>
            </a:r>
            <a:r>
              <a:rPr lang="is-IS" sz="2000" dirty="0" err="1">
                <a:latin typeface="Graphik Regular"/>
              </a:rPr>
              <a:t>complementaria</a:t>
            </a:r>
            <a:r>
              <a:rPr lang="is-IS" sz="2000" dirty="0">
                <a:latin typeface="Graphik Regular"/>
              </a:rPr>
              <a:t> para </a:t>
            </a:r>
            <a:r>
              <a:rPr lang="is-IS" sz="2000" dirty="0" err="1">
                <a:latin typeface="Graphik Regular"/>
              </a:rPr>
              <a:t>identificar</a:t>
            </a:r>
            <a:r>
              <a:rPr lang="is-IS" sz="2000" dirty="0">
                <a:latin typeface="Graphik Regular"/>
              </a:rPr>
              <a:t> </a:t>
            </a:r>
            <a:r>
              <a:rPr lang="is-IS" sz="2000" dirty="0" err="1">
                <a:latin typeface="Graphik Regular"/>
              </a:rPr>
              <a:t>estudiantes</a:t>
            </a:r>
            <a:r>
              <a:rPr lang="is-IS" sz="2000" dirty="0">
                <a:latin typeface="Graphik Regular"/>
              </a:rPr>
              <a:t> en </a:t>
            </a:r>
            <a:r>
              <a:rPr lang="is-IS" sz="2000" dirty="0" err="1">
                <a:latin typeface="Graphik Regular"/>
              </a:rPr>
              <a:t>riesgo</a:t>
            </a:r>
            <a:r>
              <a:rPr lang="is-IS" sz="2000" dirty="0">
                <a:latin typeface="Graphik Regular"/>
              </a:rPr>
              <a:t>.</a:t>
            </a:r>
            <a:endParaRPr lang="en-US" sz="2000" dirty="0">
              <a:effectLst/>
              <a:latin typeface="Graphik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6600989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4AD882-0CB1-BE93-E9D6-0F9FD1AEC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D85B04A-BB43-684A-72DC-C37D4984332C}"/>
              </a:ext>
            </a:extLst>
          </p:cNvPr>
          <p:cNvSpPr txBox="1"/>
          <p:nvPr/>
        </p:nvSpPr>
        <p:spPr>
          <a:xfrm>
            <a:off x="2440490" y="1179427"/>
            <a:ext cx="611436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sz="1400" b="0" i="0" dirty="0">
                <a:solidFill>
                  <a:srgbClr val="000000"/>
                </a:solidFill>
                <a:effectLst/>
                <a:latin typeface="Graphik Regular"/>
              </a:rPr>
              <a:t>N. López Flores, A. S. Islind, and M. Óskarsdóttir, ‘Exploring study profiles of Computer Science students with Social Network Analysis’, in </a:t>
            </a:r>
            <a:r>
              <a:rPr lang="en-US" sz="1400" b="0" i="1" dirty="0">
                <a:solidFill>
                  <a:srgbClr val="000000"/>
                </a:solidFill>
                <a:effectLst/>
                <a:latin typeface="Graphik Regular"/>
              </a:rPr>
              <a:t>The 55th Hawaii International Conference on System Sciences (HICSS)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Graphik Regular"/>
              </a:rPr>
              <a:t>, in The 55th Hawaii International Conference on System Sciences (HICSS). Jan. 2022. </a:t>
            </a:r>
            <a:r>
              <a:rPr lang="en-US" sz="1400" b="0" i="0" dirty="0" err="1">
                <a:solidFill>
                  <a:srgbClr val="000000"/>
                </a:solidFill>
                <a:effectLst/>
                <a:latin typeface="Graphik Regular"/>
              </a:rPr>
              <a:t>doi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Graphik Regular"/>
              </a:rPr>
              <a:t>: </a:t>
            </a:r>
            <a:r>
              <a:rPr lang="en-US" sz="1400" b="0" i="0" u="sng" dirty="0">
                <a:solidFill>
                  <a:srgbClr val="000000"/>
                </a:solidFill>
                <a:effectLst/>
                <a:latin typeface="Graphik Regular"/>
              </a:rPr>
              <a:t>10.24251/HICSS.2022.214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Graphik Regular"/>
              </a:rPr>
              <a:t>.</a:t>
            </a:r>
            <a:endParaRPr lang="en-US" sz="1400" dirty="0">
              <a:effectLst/>
              <a:latin typeface="Graphik Regular"/>
            </a:endParaRPr>
          </a:p>
        </p:txBody>
      </p:sp>
      <p:pic>
        <p:nvPicPr>
          <p:cNvPr id="8" name="Picture 7" descr="A qr code with a red background&#10;&#10;AI-generated content may be incorrect.">
            <a:extLst>
              <a:ext uri="{FF2B5EF4-FFF2-40B4-BE49-F238E27FC236}">
                <a16:creationId xmlns:a16="http://schemas.microsoft.com/office/drawing/2014/main" id="{522B603A-3173-4192-438A-50C2CE74A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603" y="1116895"/>
            <a:ext cx="1294616" cy="1294616"/>
          </a:xfrm>
          <a:prstGeom prst="rect">
            <a:avLst/>
          </a:prstGeom>
        </p:spPr>
      </p:pic>
      <p:pic>
        <p:nvPicPr>
          <p:cNvPr id="10" name="Picture 9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2327B8DE-B881-E4EA-19B5-59DB4629B0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603" y="4456990"/>
            <a:ext cx="1294616" cy="129461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3F51E97-CA5A-D21C-951E-6D554DE49E23}"/>
              </a:ext>
            </a:extLst>
          </p:cNvPr>
          <p:cNvSpPr txBox="1"/>
          <p:nvPr/>
        </p:nvSpPr>
        <p:spPr>
          <a:xfrm>
            <a:off x="2440490" y="4627244"/>
            <a:ext cx="611436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effectLst/>
                <a:latin typeface="Graphik Regular"/>
              </a:rPr>
              <a:t>López Flores, N. G., Uc-Cetina, V., Islind, A. S., &amp; Óskarsdóttir, M. (2024). Insights from a Socio-Temporal Approach to Student Failure Prediction through Discussion Forum Dynamics. </a:t>
            </a:r>
            <a:r>
              <a:rPr lang="en-US" sz="1400" i="1" dirty="0">
                <a:effectLst/>
                <a:latin typeface="Graphik Regular"/>
              </a:rPr>
              <a:t>2024 IEEE Frontiers in Education Conference (FIE)</a:t>
            </a:r>
            <a:r>
              <a:rPr lang="en-US" sz="1400" dirty="0">
                <a:effectLst/>
                <a:latin typeface="Graphik Regular"/>
              </a:rPr>
              <a:t>, 1–9. https://doi.org/10.1109/FIE61694.2024.10893540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E54BC76-38AB-F1EB-B333-7FAECD714CC3}"/>
              </a:ext>
            </a:extLst>
          </p:cNvPr>
          <p:cNvSpPr txBox="1"/>
          <p:nvPr/>
        </p:nvSpPr>
        <p:spPr>
          <a:xfrm>
            <a:off x="2440490" y="2959180"/>
            <a:ext cx="558555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buNone/>
            </a:pPr>
            <a:r>
              <a:rPr lang="en-US" sz="1400" b="0" i="0" dirty="0">
                <a:solidFill>
                  <a:srgbClr val="000000"/>
                </a:solidFill>
                <a:effectLst/>
              </a:rPr>
              <a:t>N. López Flores, M. Óskarsdóttir, and A. S. Islind, ‘Analysis of Discussion Forum Interactions for Different Teaching Modalities based on Temporal Social Networks’, in </a:t>
            </a:r>
            <a:r>
              <a:rPr lang="en-US" sz="1400" b="0" i="1" dirty="0">
                <a:solidFill>
                  <a:srgbClr val="000000"/>
                </a:solidFill>
                <a:effectLst/>
              </a:rPr>
              <a:t>Proceedings of the NetSciLA22 workshop, March 22, 2022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, 2022. [Online]. Available: </a:t>
            </a:r>
            <a:r>
              <a:rPr lang="en-US" sz="1400" b="0" i="0" u="sng" dirty="0">
                <a:solidFill>
                  <a:srgbClr val="000000"/>
                </a:solidFill>
                <a:effectLst/>
              </a:rPr>
              <a:t>https://ceur-ws.org/Vol-3258/article_3</a:t>
            </a:r>
            <a:endParaRPr lang="en-US" sz="1400" dirty="0">
              <a:effectLst/>
            </a:endParaRPr>
          </a:p>
        </p:txBody>
      </p:sp>
      <p:pic>
        <p:nvPicPr>
          <p:cNvPr id="17" name="Picture 16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BAFD0158-F091-3C49-53CF-1741AEA84F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603" y="2786943"/>
            <a:ext cx="1294616" cy="129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7987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0"/>
            <a:lum/>
          </a:blip>
          <a:srcRect/>
          <a:stretch>
            <a:fillRect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F909D40-5147-C4A6-A217-E27D19E868DE}"/>
              </a:ext>
            </a:extLst>
          </p:cNvPr>
          <p:cNvSpPr/>
          <p:nvPr/>
        </p:nvSpPr>
        <p:spPr>
          <a:xfrm>
            <a:off x="-116541" y="0"/>
            <a:ext cx="4688541" cy="695661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EFD3E-11C7-2911-8D67-D004ECA368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6415" y="2683063"/>
            <a:ext cx="3183551" cy="1724399"/>
          </a:xfrm>
        </p:spPr>
        <p:txBody>
          <a:bodyPr/>
          <a:lstStyle/>
          <a:p>
            <a:pPr marL="0" indent="0" algn="ctr">
              <a:buNone/>
            </a:pPr>
            <a:r>
              <a:rPr lang="is-IS" b="1" dirty="0">
                <a:solidFill>
                  <a:schemeClr val="bg1"/>
                </a:solidFill>
              </a:rPr>
              <a:t>Nidia Guadalupe </a:t>
            </a:r>
            <a:br>
              <a:rPr lang="is-IS" b="1" dirty="0">
                <a:solidFill>
                  <a:schemeClr val="bg1"/>
                </a:solidFill>
              </a:rPr>
            </a:br>
            <a:r>
              <a:rPr lang="is-IS" b="1" dirty="0" err="1">
                <a:solidFill>
                  <a:schemeClr val="bg1"/>
                </a:solidFill>
              </a:rPr>
              <a:t>López</a:t>
            </a:r>
            <a:r>
              <a:rPr lang="is-IS" b="1" dirty="0">
                <a:solidFill>
                  <a:schemeClr val="bg1"/>
                </a:solidFill>
              </a:rPr>
              <a:t> Flores</a:t>
            </a:r>
            <a:br>
              <a:rPr lang="is-IS" b="1" dirty="0">
                <a:solidFill>
                  <a:schemeClr val="bg1"/>
                </a:solidFill>
              </a:rPr>
            </a:br>
            <a:br>
              <a:rPr lang="is-IS" b="1" dirty="0">
                <a:solidFill>
                  <a:schemeClr val="bg1"/>
                </a:solidFill>
              </a:rPr>
            </a:br>
            <a:r>
              <a:rPr lang="is-IS" b="1" dirty="0">
                <a:solidFill>
                  <a:schemeClr val="bg1"/>
                </a:solidFill>
              </a:rPr>
              <a:t>nidiaf@ru.is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" name="Picture 3" descr="A red and black logo&#10;&#10;AI-generated content may be incorrect.">
            <a:extLst>
              <a:ext uri="{FF2B5EF4-FFF2-40B4-BE49-F238E27FC236}">
                <a16:creationId xmlns:a16="http://schemas.microsoft.com/office/drawing/2014/main" id="{7DBE3882-4FF3-0B91-FBCB-82C1CAFCB6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1400" y1="71200" x2="31400" y2="71200"/>
                        <a14:foregroundMark x1="39600" y1="65000" x2="39600" y2="65000"/>
                        <a14:foregroundMark x1="44000" y1="65600" x2="44000" y2="65600"/>
                        <a14:foregroundMark x1="52400" y1="64600" x2="52400" y2="64600"/>
                        <a14:foregroundMark x1="62400" y1="66600" x2="62400" y2="66600"/>
                        <a14:foregroundMark x1="70000" y1="67200" x2="70000" y2="67200"/>
                        <a14:foregroundMark x1="74400" y1="36600" x2="74400" y2="36600"/>
                        <a14:backgroundMark x1="63600" y1="67400" x2="63600" y2="674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32471" y="4134318"/>
            <a:ext cx="2067396" cy="2067396"/>
          </a:xfrm>
          <a:prstGeom prst="rect">
            <a:avLst/>
          </a:prstGeom>
        </p:spPr>
      </p:pic>
      <p:pic>
        <p:nvPicPr>
          <p:cNvPr id="5" name="Picture 4" descr="A logo with a circle and a circle in the middle&#10;&#10;AI-generated content may be incorrect.">
            <a:extLst>
              <a:ext uri="{FF2B5EF4-FFF2-40B4-BE49-F238E27FC236}">
                <a16:creationId xmlns:a16="http://schemas.microsoft.com/office/drawing/2014/main" id="{90B7F10A-A090-A800-DBE3-C7D9C459E6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4389" y="859769"/>
            <a:ext cx="3443561" cy="191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286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0B9D0DF-488E-7FF6-4419-236A017098FE}"/>
              </a:ext>
            </a:extLst>
          </p:cNvPr>
          <p:cNvSpPr txBox="1">
            <a:spLocks/>
          </p:cNvSpPr>
          <p:nvPr/>
        </p:nvSpPr>
        <p:spPr>
          <a:xfrm>
            <a:off x="802758" y="615737"/>
            <a:ext cx="7772400" cy="28132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5400" b="1" dirty="0">
                <a:latin typeface="Graphik Bold"/>
              </a:rPr>
              <a:t>De comunidades a estudiantes en riesgo: </a:t>
            </a:r>
            <a:br>
              <a:rPr lang="es-ES" sz="4000" b="1" dirty="0">
                <a:latin typeface="Graphik Bold"/>
              </a:rPr>
            </a:br>
            <a:r>
              <a:rPr lang="es-ES" sz="4000" dirty="0">
                <a:latin typeface="Graphik Regular"/>
              </a:rPr>
              <a:t>Analizando patrones de interacción en la educación superior</a:t>
            </a:r>
            <a:endParaRPr lang="en-US" sz="4000" dirty="0">
              <a:latin typeface="Graphik Regular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B47B8BC-423D-075F-CE1D-17811856F8F9}"/>
              </a:ext>
            </a:extLst>
          </p:cNvPr>
          <p:cNvSpPr txBox="1">
            <a:spLocks/>
          </p:cNvSpPr>
          <p:nvPr/>
        </p:nvSpPr>
        <p:spPr>
          <a:xfrm>
            <a:off x="1259958" y="3826162"/>
            <a:ext cx="6858000" cy="47023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s-IS" b="1" dirty="0" err="1">
                <a:latin typeface="Graphik Regular"/>
              </a:rPr>
              <a:t>Ph.D</a:t>
            </a:r>
            <a:r>
              <a:rPr lang="is-IS" b="1" dirty="0">
                <a:latin typeface="Graphik Regular"/>
              </a:rPr>
              <a:t>. Nidia Guadalupe </a:t>
            </a:r>
            <a:r>
              <a:rPr lang="is-IS" b="1" dirty="0" err="1">
                <a:latin typeface="Graphik Regular"/>
              </a:rPr>
              <a:t>López</a:t>
            </a:r>
            <a:r>
              <a:rPr lang="is-IS" b="1" dirty="0">
                <a:latin typeface="Graphik Regular"/>
              </a:rPr>
              <a:t> Flores</a:t>
            </a:r>
            <a:endParaRPr lang="en-US" b="1" dirty="0">
              <a:latin typeface="Graphik Regular"/>
            </a:endParaRPr>
          </a:p>
        </p:txBody>
      </p:sp>
      <p:pic>
        <p:nvPicPr>
          <p:cNvPr id="6" name="Picture 5" descr="A red and black logo&#10;&#10;AI-generated content may be incorrect.">
            <a:extLst>
              <a:ext uri="{FF2B5EF4-FFF2-40B4-BE49-F238E27FC236}">
                <a16:creationId xmlns:a16="http://schemas.microsoft.com/office/drawing/2014/main" id="{000FCEED-85EE-B466-10DB-C21DB34733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1400" y1="71200" x2="31400" y2="71200"/>
                        <a14:foregroundMark x1="39600" y1="65000" x2="39600" y2="65000"/>
                        <a14:foregroundMark x1="44000" y1="65600" x2="44000" y2="65600"/>
                        <a14:foregroundMark x1="52400" y1="64600" x2="52400" y2="64600"/>
                        <a14:foregroundMark x1="62400" y1="66600" x2="62400" y2="66600"/>
                        <a14:foregroundMark x1="70000" y1="67200" x2="70000" y2="67200"/>
                        <a14:foregroundMark x1="74400" y1="36600" x2="74400" y2="36600"/>
                        <a14:backgroundMark x1="63600" y1="67400" x2="63600" y2="674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65122" y="5983464"/>
            <a:ext cx="1029215" cy="1029215"/>
          </a:xfrm>
          <a:prstGeom prst="rect">
            <a:avLst/>
          </a:prstGeom>
        </p:spPr>
      </p:pic>
      <p:pic>
        <p:nvPicPr>
          <p:cNvPr id="7" name="Picture 6" descr="A logo with a circle and a circle in the middle&#10;&#10;AI-generated content may be incorrect.">
            <a:extLst>
              <a:ext uri="{FF2B5EF4-FFF2-40B4-BE49-F238E27FC236}">
                <a16:creationId xmlns:a16="http://schemas.microsoft.com/office/drawing/2014/main" id="{D6E2A9E1-DBFB-910D-8714-22575EEA8A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0219" y="4327734"/>
            <a:ext cx="3443561" cy="191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684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C494C6B-5AD6-5AEB-3896-66CB11057EAE}"/>
              </a:ext>
            </a:extLst>
          </p:cNvPr>
          <p:cNvSpPr txBox="1"/>
          <p:nvPr/>
        </p:nvSpPr>
        <p:spPr>
          <a:xfrm>
            <a:off x="506776" y="2153252"/>
            <a:ext cx="835078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en-US" sz="2400" b="0" i="0" dirty="0">
                <a:solidFill>
                  <a:srgbClr val="000000"/>
                </a:solidFill>
                <a:effectLst/>
                <a:latin typeface="Graphik Bold" panose="020B0503030202060203"/>
              </a:rPr>
              <a:t>“I have noticed basically, less involvement among students. And this can be expressed itself in the terms of </a:t>
            </a:r>
            <a:r>
              <a:rPr lang="en-US" sz="2400" b="1" i="0" dirty="0">
                <a:solidFill>
                  <a:srgbClr val="FF0000"/>
                </a:solidFill>
                <a:effectLst/>
                <a:latin typeface="Graphik Bold" panose="020B0503030202060203"/>
              </a:rPr>
              <a:t>interaction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Graphik Bold" panose="020B0503030202060203"/>
              </a:rPr>
              <a:t> [...] They don't work in groups at all. All eight students submit all the assignments separately, which shows that </a:t>
            </a:r>
            <a:r>
              <a:rPr lang="en-US" sz="2400" b="1" i="0" dirty="0">
                <a:solidFill>
                  <a:srgbClr val="FF0000"/>
                </a:solidFill>
                <a:effectLst/>
                <a:latin typeface="Graphik Bold" panose="020B0503030202060203"/>
              </a:rPr>
              <a:t>they are now functioning very differently from before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Graphik Bold" panose="020B0503030202060203"/>
              </a:rPr>
              <a:t>, they're not interacting between themselves. And this is the big concern, [...] if we don't do anything explicit, we're going to be seeing even more of this isolation. And therefore, </a:t>
            </a:r>
            <a:r>
              <a:rPr lang="en-US" sz="2400" b="1" i="0" dirty="0">
                <a:solidFill>
                  <a:srgbClr val="FF0000"/>
                </a:solidFill>
                <a:effectLst/>
                <a:latin typeface="Graphik Bold" panose="020B0503030202060203"/>
              </a:rPr>
              <a:t>isolation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Graphik Bold" panose="020B0503030202060203"/>
              </a:rPr>
              <a:t> also means like, like I said, less engagement, less involvement.”</a:t>
            </a:r>
            <a:endParaRPr lang="en-US" sz="2400" dirty="0">
              <a:effectLst/>
              <a:latin typeface="Graphik Bold" panose="020B0503030202060203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CF168E-140A-787A-4D68-3C4235D4A91A}"/>
              </a:ext>
            </a:extLst>
          </p:cNvPr>
          <p:cNvSpPr txBox="1"/>
          <p:nvPr/>
        </p:nvSpPr>
        <p:spPr>
          <a:xfrm>
            <a:off x="407624" y="780771"/>
            <a:ext cx="86173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3200" b="1" dirty="0">
                <a:latin typeface="Graphik Bold" panose="020B0503030202060203"/>
              </a:rPr>
              <a:t>A (</a:t>
            </a:r>
            <a:r>
              <a:rPr lang="is-IS" sz="3200" b="1" dirty="0" err="1">
                <a:latin typeface="Graphik Bold" panose="020B0503030202060203"/>
              </a:rPr>
              <a:t>maybe</a:t>
            </a:r>
            <a:r>
              <a:rPr lang="is-IS" sz="3200" b="1" dirty="0">
                <a:latin typeface="Graphik Bold" panose="020B0503030202060203"/>
              </a:rPr>
              <a:t> not </a:t>
            </a:r>
            <a:r>
              <a:rPr lang="is-IS" sz="3200" b="1" dirty="0" err="1">
                <a:latin typeface="Graphik Bold" panose="020B0503030202060203"/>
              </a:rPr>
              <a:t>so</a:t>
            </a:r>
            <a:r>
              <a:rPr lang="is-IS" sz="3200" b="1" dirty="0">
                <a:latin typeface="Graphik Bold" panose="020B0503030202060203"/>
              </a:rPr>
              <a:t>) </a:t>
            </a:r>
            <a:r>
              <a:rPr lang="is-IS" sz="3200" b="1" dirty="0" err="1">
                <a:latin typeface="Graphik Bold" panose="020B0503030202060203"/>
              </a:rPr>
              <a:t>long</a:t>
            </a:r>
            <a:r>
              <a:rPr lang="is-IS" sz="3200" b="1" dirty="0">
                <a:latin typeface="Graphik Bold" panose="020B0503030202060203"/>
              </a:rPr>
              <a:t> </a:t>
            </a:r>
            <a:r>
              <a:rPr lang="is-IS" sz="3200" b="1" dirty="0" err="1">
                <a:latin typeface="Graphik Bold" panose="020B0503030202060203"/>
              </a:rPr>
              <a:t>time</a:t>
            </a:r>
            <a:r>
              <a:rPr lang="is-IS" sz="3200" b="1" dirty="0">
                <a:latin typeface="Graphik Bold" panose="020B0503030202060203"/>
              </a:rPr>
              <a:t> </a:t>
            </a:r>
            <a:r>
              <a:rPr lang="is-IS" sz="3200" b="1" dirty="0" err="1">
                <a:latin typeface="Graphik Bold" panose="020B0503030202060203"/>
              </a:rPr>
              <a:t>ago</a:t>
            </a:r>
            <a:r>
              <a:rPr lang="is-IS" sz="3200" b="1" dirty="0">
                <a:latin typeface="Graphik Bold" panose="020B0503030202060203"/>
              </a:rPr>
              <a:t>, </a:t>
            </a:r>
            <a:r>
              <a:rPr lang="is-IS" sz="3200" b="1" dirty="0" err="1">
                <a:latin typeface="Graphik Bold" panose="020B0503030202060203"/>
              </a:rPr>
              <a:t>in</a:t>
            </a:r>
            <a:r>
              <a:rPr lang="is-IS" sz="3200" b="1" dirty="0">
                <a:latin typeface="Graphik Bold" panose="020B0503030202060203"/>
              </a:rPr>
              <a:t> </a:t>
            </a:r>
            <a:r>
              <a:rPr lang="is-IS" sz="3200" b="1" dirty="0" err="1">
                <a:latin typeface="Graphik Bold" panose="020B0503030202060203"/>
              </a:rPr>
              <a:t>October</a:t>
            </a:r>
            <a:r>
              <a:rPr lang="is-IS" sz="3200" b="1" dirty="0">
                <a:latin typeface="Graphik Bold" panose="020B0503030202060203"/>
              </a:rPr>
              <a:t> 2020: </a:t>
            </a:r>
            <a:endParaRPr lang="en-US" sz="3200" b="1" dirty="0">
              <a:latin typeface="Graphik Bold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518889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886EB9-445D-A855-6364-E6A8B881E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B243EA-493C-A9B3-93EF-50262661C4DE}"/>
              </a:ext>
            </a:extLst>
          </p:cNvPr>
          <p:cNvSpPr txBox="1"/>
          <p:nvPr/>
        </p:nvSpPr>
        <p:spPr>
          <a:xfrm>
            <a:off x="760164" y="790361"/>
            <a:ext cx="74368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3200" b="1" dirty="0">
                <a:latin typeface="Graphik Bold" panose="020B0503030202060203"/>
              </a:rPr>
              <a:t>A </a:t>
            </a:r>
            <a:r>
              <a:rPr lang="is-IS" sz="3200" b="1" dirty="0" err="1">
                <a:latin typeface="Graphik Bold" panose="020B0503030202060203"/>
              </a:rPr>
              <a:t>lo</a:t>
            </a:r>
            <a:r>
              <a:rPr lang="is-IS" sz="3200" b="1" dirty="0">
                <a:latin typeface="Graphik Bold" panose="020B0503030202060203"/>
              </a:rPr>
              <a:t> </a:t>
            </a:r>
            <a:r>
              <a:rPr lang="is-IS" sz="3200" b="1" dirty="0" err="1">
                <a:latin typeface="Graphik Bold" panose="020B0503030202060203"/>
              </a:rPr>
              <a:t>que</a:t>
            </a:r>
            <a:r>
              <a:rPr lang="is-IS" sz="3200" b="1" dirty="0">
                <a:latin typeface="Graphik Bold" panose="020B0503030202060203"/>
              </a:rPr>
              <a:t> </a:t>
            </a:r>
            <a:r>
              <a:rPr lang="is-IS" sz="3200" b="1" dirty="0" err="1">
                <a:latin typeface="Graphik Bold" panose="020B0503030202060203"/>
              </a:rPr>
              <a:t>me</a:t>
            </a:r>
            <a:r>
              <a:rPr lang="is-IS" sz="3200" b="1" dirty="0">
                <a:latin typeface="Graphik Bold" panose="020B0503030202060203"/>
              </a:rPr>
              <a:t> </a:t>
            </a:r>
            <a:r>
              <a:rPr lang="is-IS" sz="3200" b="1" dirty="0" err="1">
                <a:latin typeface="Graphik Bold" panose="020B0503030202060203"/>
              </a:rPr>
              <a:t>dediqué</a:t>
            </a:r>
            <a:r>
              <a:rPr lang="is-IS" sz="3200" b="1" dirty="0">
                <a:latin typeface="Graphik Bold" panose="020B0503030202060203"/>
              </a:rPr>
              <a:t> </a:t>
            </a:r>
            <a:r>
              <a:rPr lang="is-IS" sz="3200" b="1" dirty="0" err="1">
                <a:latin typeface="Graphik Bold" panose="020B0503030202060203"/>
              </a:rPr>
              <a:t>desde</a:t>
            </a:r>
            <a:r>
              <a:rPr lang="is-IS" sz="3200" b="1" dirty="0">
                <a:latin typeface="Graphik Bold" panose="020B0503030202060203"/>
              </a:rPr>
              <a:t> </a:t>
            </a:r>
            <a:r>
              <a:rPr lang="is-IS" sz="3200" b="1" dirty="0" err="1">
                <a:latin typeface="Graphik Bold" panose="020B0503030202060203"/>
              </a:rPr>
              <a:t>Octubre</a:t>
            </a:r>
            <a:r>
              <a:rPr lang="is-IS" sz="3200" b="1" dirty="0">
                <a:latin typeface="Graphik Bold" panose="020B0503030202060203"/>
              </a:rPr>
              <a:t> 2020: </a:t>
            </a:r>
            <a:endParaRPr lang="en-US" sz="3200" b="1" dirty="0">
              <a:latin typeface="Graphik Bold" panose="020B0503030202060203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FDC053-A5AE-A9B6-662E-3896545F9BE0}"/>
              </a:ext>
            </a:extLst>
          </p:cNvPr>
          <p:cNvSpPr txBox="1"/>
          <p:nvPr/>
        </p:nvSpPr>
        <p:spPr>
          <a:xfrm>
            <a:off x="396607" y="2157768"/>
            <a:ext cx="3897601" cy="35394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800" b="1" i="1" dirty="0"/>
              <a:t>How and to what extent can the analysis of </a:t>
            </a:r>
            <a:r>
              <a:rPr lang="en-US" sz="2800" b="1" i="1" dirty="0">
                <a:solidFill>
                  <a:srgbClr val="FF0000"/>
                </a:solidFill>
              </a:rPr>
              <a:t>interactions</a:t>
            </a:r>
            <a:r>
              <a:rPr lang="en-US" sz="2800" b="1" i="1" dirty="0"/>
              <a:t> be used to inform features and changes in undergraduates’ learning strategies and </a:t>
            </a:r>
            <a:r>
              <a:rPr lang="en-US" sz="2800" b="1" i="1" dirty="0" err="1"/>
              <a:t>behaviours</a:t>
            </a:r>
            <a:r>
              <a:rPr lang="en-US" sz="2800" b="1" i="1" dirty="0"/>
              <a:t>?</a:t>
            </a:r>
            <a:endParaRPr lang="en-US" sz="3600" dirty="0">
              <a:effectLst/>
              <a:latin typeface="Graphik Bold" panose="020B0503030202060203"/>
            </a:endParaRPr>
          </a:p>
        </p:txBody>
      </p:sp>
      <p:pic>
        <p:nvPicPr>
          <p:cNvPr id="7" name="Picture 6" descr="A diagram of a student&#10;&#10;AI-generated content may be incorrect.">
            <a:extLst>
              <a:ext uri="{FF2B5EF4-FFF2-40B4-BE49-F238E27FC236}">
                <a16:creationId xmlns:a16="http://schemas.microsoft.com/office/drawing/2014/main" id="{4CC22F3C-FFC3-806E-F67F-BAF674333B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6645" y="1706356"/>
            <a:ext cx="3981061" cy="470023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5577BE1-D6F7-673B-A764-530D009637B7}"/>
              </a:ext>
            </a:extLst>
          </p:cNvPr>
          <p:cNvSpPr/>
          <p:nvPr/>
        </p:nvSpPr>
        <p:spPr>
          <a:xfrm>
            <a:off x="5888494" y="2101560"/>
            <a:ext cx="1099595" cy="3125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CA2A45F-2775-5F8C-B722-CC4247F5F089}"/>
              </a:ext>
            </a:extLst>
          </p:cNvPr>
          <p:cNvSpPr/>
          <p:nvPr/>
        </p:nvSpPr>
        <p:spPr>
          <a:xfrm>
            <a:off x="7810059" y="3392488"/>
            <a:ext cx="1099595" cy="3125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E47B5F-CCDE-BC3C-A4CA-911CBAFD8ED2}"/>
              </a:ext>
            </a:extLst>
          </p:cNvPr>
          <p:cNvSpPr/>
          <p:nvPr/>
        </p:nvSpPr>
        <p:spPr>
          <a:xfrm>
            <a:off x="6817175" y="3823004"/>
            <a:ext cx="1099595" cy="3125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BE3969-7DD0-F45C-D3F0-DF97CB70113F}"/>
              </a:ext>
            </a:extLst>
          </p:cNvPr>
          <p:cNvSpPr/>
          <p:nvPr/>
        </p:nvSpPr>
        <p:spPr>
          <a:xfrm>
            <a:off x="6817175" y="4615707"/>
            <a:ext cx="1099595" cy="3125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7D4C62-343F-8481-6681-F7A3DE95FFB5}"/>
              </a:ext>
            </a:extLst>
          </p:cNvPr>
          <p:cNvSpPr/>
          <p:nvPr/>
        </p:nvSpPr>
        <p:spPr>
          <a:xfrm>
            <a:off x="4941299" y="3384799"/>
            <a:ext cx="1099595" cy="3125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488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20CD2C-3209-ECCB-FD02-72BBA8C689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BBC549-C218-0F01-7930-DA275BBAFA03}"/>
              </a:ext>
            </a:extLst>
          </p:cNvPr>
          <p:cNvSpPr txBox="1"/>
          <p:nvPr/>
        </p:nvSpPr>
        <p:spPr>
          <a:xfrm>
            <a:off x="2249107" y="1625993"/>
            <a:ext cx="611436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is-IS" sz="2400" b="1" dirty="0">
                <a:latin typeface="Graphik Regular"/>
              </a:rPr>
              <a:t>1:</a:t>
            </a:r>
            <a:r>
              <a:rPr lang="is-IS" sz="2400" b="1" dirty="0">
                <a:effectLst/>
                <a:latin typeface="Graphik Regular"/>
              </a:rPr>
              <a:t> </a:t>
            </a:r>
            <a:r>
              <a:rPr lang="is-IS" sz="2400" b="1" dirty="0">
                <a:latin typeface="Graphik Regular"/>
              </a:rPr>
              <a:t>Son útiles para </a:t>
            </a:r>
            <a:r>
              <a:rPr lang="is-IS" sz="2400" b="1" dirty="0" err="1">
                <a:latin typeface="Graphik Regular"/>
              </a:rPr>
              <a:t>entender</a:t>
            </a:r>
            <a:r>
              <a:rPr lang="is-IS" sz="2400" b="1" dirty="0">
                <a:latin typeface="Graphik Regular"/>
              </a:rPr>
              <a:t> </a:t>
            </a:r>
            <a:r>
              <a:rPr lang="is-IS" sz="2400" b="1" dirty="0" err="1">
                <a:latin typeface="Graphik Regular"/>
              </a:rPr>
              <a:t>mejor</a:t>
            </a:r>
            <a:r>
              <a:rPr lang="is-IS" sz="2400" b="1" dirty="0">
                <a:latin typeface="Graphik Regular"/>
              </a:rPr>
              <a:t> </a:t>
            </a:r>
            <a:r>
              <a:rPr lang="is-IS" sz="2400" b="1" dirty="0" err="1">
                <a:latin typeface="Graphik Regular"/>
              </a:rPr>
              <a:t>estrategias</a:t>
            </a:r>
            <a:r>
              <a:rPr lang="is-IS" sz="2400" b="1" dirty="0">
                <a:latin typeface="Graphik Regular"/>
              </a:rPr>
              <a:t> y </a:t>
            </a:r>
            <a:r>
              <a:rPr lang="is-IS" sz="2400" b="1" dirty="0" err="1">
                <a:latin typeface="Graphik Regular"/>
              </a:rPr>
              <a:t>preferencias</a:t>
            </a:r>
            <a:r>
              <a:rPr lang="is-IS" sz="2400" b="1" dirty="0">
                <a:latin typeface="Graphik Regular"/>
              </a:rPr>
              <a:t> de los </a:t>
            </a:r>
            <a:r>
              <a:rPr lang="is-IS" sz="2400" b="1" dirty="0" err="1">
                <a:latin typeface="Graphik Regular"/>
              </a:rPr>
              <a:t>estudiantes</a:t>
            </a:r>
            <a:r>
              <a:rPr lang="is-IS" sz="2400" b="1" dirty="0">
                <a:latin typeface="Graphik Regular"/>
              </a:rPr>
              <a:t>.</a:t>
            </a:r>
            <a:endParaRPr lang="en-US" sz="2400" b="1" dirty="0">
              <a:effectLst/>
              <a:latin typeface="Graphik Regular"/>
            </a:endParaRPr>
          </a:p>
        </p:txBody>
      </p:sp>
      <p:pic>
        <p:nvPicPr>
          <p:cNvPr id="8" name="Picture 7" descr="A qr code with a red background&#10;&#10;AI-generated content may be incorrect.">
            <a:extLst>
              <a:ext uri="{FF2B5EF4-FFF2-40B4-BE49-F238E27FC236}">
                <a16:creationId xmlns:a16="http://schemas.microsoft.com/office/drawing/2014/main" id="{3769CDCC-CF9C-F13F-7CCB-744FA30B0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220" y="1563461"/>
            <a:ext cx="1294616" cy="1294616"/>
          </a:xfrm>
          <a:prstGeom prst="rect">
            <a:avLst/>
          </a:prstGeom>
        </p:spPr>
      </p:pic>
      <p:pic>
        <p:nvPicPr>
          <p:cNvPr id="10" name="Picture 9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CD866E9D-9D3A-955A-3F28-19FFC57C82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220" y="4903556"/>
            <a:ext cx="1294616" cy="129461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19623DA-482E-B2C8-FCCF-DF2711646FFF}"/>
              </a:ext>
            </a:extLst>
          </p:cNvPr>
          <p:cNvSpPr txBox="1"/>
          <p:nvPr/>
        </p:nvSpPr>
        <p:spPr>
          <a:xfrm>
            <a:off x="1258304" y="615205"/>
            <a:ext cx="47017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3200" b="1" dirty="0">
                <a:latin typeface="Graphik Bold" panose="020B0503030202060203"/>
              </a:rPr>
              <a:t>Las </a:t>
            </a:r>
            <a:r>
              <a:rPr lang="is-IS" sz="3200" b="1" dirty="0" err="1">
                <a:latin typeface="Graphik Bold" panose="020B0503030202060203"/>
              </a:rPr>
              <a:t>interacciones</a:t>
            </a:r>
            <a:r>
              <a:rPr lang="is-IS" sz="3200" b="1" dirty="0">
                <a:latin typeface="Graphik Bold" panose="020B0503030202060203"/>
              </a:rPr>
              <a:t> </a:t>
            </a:r>
            <a:r>
              <a:rPr lang="is-IS" sz="3200" b="1" dirty="0" err="1">
                <a:latin typeface="Graphik Bold" panose="020B0503030202060203"/>
              </a:rPr>
              <a:t>sociales</a:t>
            </a:r>
            <a:r>
              <a:rPr lang="is-IS" sz="3200" b="1" dirty="0">
                <a:latin typeface="Graphik Bold" panose="020B0503030202060203"/>
              </a:rPr>
              <a:t>:</a:t>
            </a:r>
            <a:endParaRPr lang="en-US" sz="3200" b="1" dirty="0">
              <a:latin typeface="Graphik Bold" panose="020B0503030202060203"/>
            </a:endParaRPr>
          </a:p>
        </p:txBody>
      </p:sp>
      <p:pic>
        <p:nvPicPr>
          <p:cNvPr id="17" name="Picture 16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E97F3CB4-D31E-5A27-74B6-A6D2D7E005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220" y="3233509"/>
            <a:ext cx="1294616" cy="129461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0520C2E-298A-7839-739A-C21AA95C9FFC}"/>
              </a:ext>
            </a:extLst>
          </p:cNvPr>
          <p:cNvSpPr txBox="1"/>
          <p:nvPr/>
        </p:nvSpPr>
        <p:spPr>
          <a:xfrm>
            <a:off x="2249107" y="3375443"/>
            <a:ext cx="611436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is-IS" sz="2400" b="1" dirty="0">
                <a:latin typeface="Graphik Regular"/>
              </a:rPr>
              <a:t>2:</a:t>
            </a:r>
            <a:r>
              <a:rPr lang="is-IS" sz="2400" b="1" dirty="0">
                <a:effectLst/>
                <a:latin typeface="Graphik Regular"/>
              </a:rPr>
              <a:t> </a:t>
            </a:r>
            <a:r>
              <a:rPr lang="is-IS" sz="2400" b="1" dirty="0" err="1">
                <a:effectLst/>
                <a:latin typeface="Graphik Regular"/>
              </a:rPr>
              <a:t>Reflejan</a:t>
            </a:r>
            <a:r>
              <a:rPr lang="is-IS" sz="2400" b="1" dirty="0">
                <a:effectLst/>
                <a:latin typeface="Graphik Regular"/>
              </a:rPr>
              <a:t> </a:t>
            </a:r>
            <a:r>
              <a:rPr lang="is-IS" sz="2400" b="1" dirty="0" err="1">
                <a:effectLst/>
                <a:latin typeface="Graphik Regular"/>
              </a:rPr>
              <a:t>cambios</a:t>
            </a:r>
            <a:r>
              <a:rPr lang="is-IS" sz="2400" b="1" dirty="0">
                <a:effectLst/>
                <a:latin typeface="Graphik Regular"/>
              </a:rPr>
              <a:t> en las </a:t>
            </a:r>
            <a:r>
              <a:rPr lang="is-IS" sz="2400" b="1" dirty="0" err="1">
                <a:effectLst/>
                <a:latin typeface="Graphik Regular"/>
              </a:rPr>
              <a:t>dinámicas</a:t>
            </a:r>
            <a:r>
              <a:rPr lang="is-IS" sz="2400" b="1" dirty="0">
                <a:effectLst/>
                <a:latin typeface="Graphik Regular"/>
              </a:rPr>
              <a:t> de </a:t>
            </a:r>
            <a:r>
              <a:rPr lang="is-IS" sz="2400" b="1" dirty="0" err="1">
                <a:effectLst/>
                <a:latin typeface="Graphik Regular"/>
              </a:rPr>
              <a:t>comunicación</a:t>
            </a:r>
            <a:r>
              <a:rPr lang="is-IS" sz="2400" b="1" dirty="0">
                <a:effectLst/>
                <a:latin typeface="Graphik Regular"/>
              </a:rPr>
              <a:t>.</a:t>
            </a:r>
            <a:endParaRPr lang="en-US" sz="2400" b="1" dirty="0">
              <a:effectLst/>
              <a:latin typeface="Graphik Regula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AD053A-FBD1-A6AE-17CA-B3DD028C3289}"/>
              </a:ext>
            </a:extLst>
          </p:cNvPr>
          <p:cNvSpPr txBox="1"/>
          <p:nvPr/>
        </p:nvSpPr>
        <p:spPr>
          <a:xfrm>
            <a:off x="2249107" y="4950699"/>
            <a:ext cx="588479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is-IS" sz="2400" b="1" dirty="0">
                <a:latin typeface="Graphik Regular"/>
              </a:rPr>
              <a:t>3. Son una </a:t>
            </a:r>
            <a:r>
              <a:rPr lang="is-IS" sz="2400" b="1" dirty="0" err="1">
                <a:latin typeface="Graphik Regular"/>
              </a:rPr>
              <a:t>fuente</a:t>
            </a:r>
            <a:r>
              <a:rPr lang="is-IS" sz="2400" b="1" dirty="0">
                <a:latin typeface="Graphik Regular"/>
              </a:rPr>
              <a:t> de </a:t>
            </a:r>
            <a:r>
              <a:rPr lang="is-IS" sz="2400" b="1" dirty="0" err="1">
                <a:latin typeface="Graphik Regular"/>
              </a:rPr>
              <a:t>datos</a:t>
            </a:r>
            <a:r>
              <a:rPr lang="is-IS" sz="2400" b="1" dirty="0">
                <a:latin typeface="Graphik Regular"/>
              </a:rPr>
              <a:t> </a:t>
            </a:r>
            <a:r>
              <a:rPr lang="is-IS" sz="2400" b="1" dirty="0" err="1">
                <a:latin typeface="Graphik Regular"/>
              </a:rPr>
              <a:t>complementaria</a:t>
            </a:r>
            <a:r>
              <a:rPr lang="is-IS" sz="2400" b="1" dirty="0">
                <a:latin typeface="Graphik Regular"/>
              </a:rPr>
              <a:t> para </a:t>
            </a:r>
            <a:r>
              <a:rPr lang="is-IS" sz="2400" b="1" dirty="0" err="1">
                <a:latin typeface="Graphik Regular"/>
              </a:rPr>
              <a:t>identificar</a:t>
            </a:r>
            <a:r>
              <a:rPr lang="is-IS" sz="2400" b="1" dirty="0">
                <a:latin typeface="Graphik Regular"/>
              </a:rPr>
              <a:t> </a:t>
            </a:r>
            <a:r>
              <a:rPr lang="is-IS" sz="2400" b="1" dirty="0" err="1">
                <a:latin typeface="Graphik Regular"/>
              </a:rPr>
              <a:t>estudiantes</a:t>
            </a:r>
            <a:r>
              <a:rPr lang="is-IS" sz="2400" b="1" dirty="0">
                <a:latin typeface="Graphik Regular"/>
              </a:rPr>
              <a:t> en </a:t>
            </a:r>
            <a:r>
              <a:rPr lang="is-IS" sz="2400" b="1" dirty="0" err="1">
                <a:latin typeface="Graphik Regular"/>
              </a:rPr>
              <a:t>riesgo</a:t>
            </a:r>
            <a:r>
              <a:rPr lang="is-IS" sz="2400" b="1" dirty="0">
                <a:latin typeface="Graphik Regular"/>
              </a:rPr>
              <a:t>.</a:t>
            </a:r>
            <a:endParaRPr lang="en-US" sz="2400" b="1" dirty="0">
              <a:effectLst/>
              <a:latin typeface="Graphik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363824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62E497-B766-1A7D-74E2-6A494C0FA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qr code with a red background&#10;&#10;AI-generated content may be incorrect.">
            <a:extLst>
              <a:ext uri="{FF2B5EF4-FFF2-40B4-BE49-F238E27FC236}">
                <a16:creationId xmlns:a16="http://schemas.microsoft.com/office/drawing/2014/main" id="{28FECABD-F6FC-13F6-7A9A-5C7CCB43E4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5049" y="0"/>
            <a:ext cx="1294616" cy="12946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4A6243-C365-239F-9F52-31C06BA7ABC6}"/>
              </a:ext>
            </a:extLst>
          </p:cNvPr>
          <p:cNvSpPr txBox="1"/>
          <p:nvPr/>
        </p:nvSpPr>
        <p:spPr>
          <a:xfrm>
            <a:off x="528810" y="738130"/>
            <a:ext cx="1686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400" b="1" dirty="0">
                <a:latin typeface="Graphik Bold"/>
              </a:rPr>
              <a:t>El </a:t>
            </a:r>
            <a:r>
              <a:rPr lang="is-IS" sz="2400" b="1" dirty="0" err="1">
                <a:latin typeface="Graphik Bold"/>
              </a:rPr>
              <a:t>objetivo</a:t>
            </a:r>
            <a:r>
              <a:rPr lang="is-IS" sz="2400" b="1" dirty="0">
                <a:latin typeface="Graphik Bold"/>
              </a:rPr>
              <a:t>: </a:t>
            </a:r>
            <a:endParaRPr lang="en-US" sz="2400" b="1" dirty="0">
              <a:latin typeface="Graphik 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B32C81-C090-B199-8355-2D6A6B885339}"/>
              </a:ext>
            </a:extLst>
          </p:cNvPr>
          <p:cNvSpPr txBox="1"/>
          <p:nvPr/>
        </p:nvSpPr>
        <p:spPr>
          <a:xfrm>
            <a:off x="528810" y="2454925"/>
            <a:ext cx="33166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400" b="1" dirty="0" err="1">
                <a:latin typeface="Graphik Bold"/>
              </a:rPr>
              <a:t>Lo</a:t>
            </a:r>
            <a:r>
              <a:rPr lang="is-IS" sz="2400" b="1" dirty="0">
                <a:latin typeface="Graphik Bold"/>
              </a:rPr>
              <a:t> </a:t>
            </a:r>
            <a:r>
              <a:rPr lang="is-IS" sz="2400" b="1" dirty="0" err="1">
                <a:latin typeface="Graphik Bold"/>
              </a:rPr>
              <a:t>que</a:t>
            </a:r>
            <a:r>
              <a:rPr lang="is-IS" sz="2400" b="1" dirty="0">
                <a:latin typeface="Graphik Bold"/>
              </a:rPr>
              <a:t> </a:t>
            </a:r>
            <a:r>
              <a:rPr lang="is-IS" sz="2400" b="1" dirty="0" err="1">
                <a:latin typeface="Graphik Bold"/>
              </a:rPr>
              <a:t>queremos</a:t>
            </a:r>
            <a:r>
              <a:rPr lang="is-IS" sz="2400" b="1" dirty="0">
                <a:latin typeface="Graphik Bold"/>
              </a:rPr>
              <a:t> </a:t>
            </a:r>
            <a:r>
              <a:rPr lang="is-IS" sz="2400" b="1" dirty="0" err="1">
                <a:latin typeface="Graphik Bold"/>
              </a:rPr>
              <a:t>saber</a:t>
            </a:r>
            <a:r>
              <a:rPr lang="is-IS" sz="2400" b="1" dirty="0">
                <a:latin typeface="Graphik Bold"/>
              </a:rPr>
              <a:t>: </a:t>
            </a:r>
            <a:endParaRPr lang="en-US" sz="2400" b="1" dirty="0">
              <a:latin typeface="Graphik Bold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B72CA5-ACE2-FDC2-E3DE-C3B6E2DA0633}"/>
              </a:ext>
            </a:extLst>
          </p:cNvPr>
          <p:cNvSpPr txBox="1"/>
          <p:nvPr/>
        </p:nvSpPr>
        <p:spPr>
          <a:xfrm>
            <a:off x="528809" y="4325957"/>
            <a:ext cx="24432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400" b="1" dirty="0" err="1">
                <a:latin typeface="Graphik Bold"/>
              </a:rPr>
              <a:t>Como</a:t>
            </a:r>
            <a:r>
              <a:rPr lang="is-IS" sz="2400" b="1" dirty="0">
                <a:latin typeface="Graphik Bold"/>
              </a:rPr>
              <a:t> </a:t>
            </a:r>
            <a:r>
              <a:rPr lang="is-IS" sz="2400" b="1" dirty="0" err="1">
                <a:latin typeface="Graphik Bold"/>
              </a:rPr>
              <a:t>lo</a:t>
            </a:r>
            <a:r>
              <a:rPr lang="is-IS" sz="2400" b="1" dirty="0">
                <a:latin typeface="Graphik Bold"/>
              </a:rPr>
              <a:t> </a:t>
            </a:r>
            <a:r>
              <a:rPr lang="is-IS" sz="2400" b="1" dirty="0" err="1">
                <a:latin typeface="Graphik Bold"/>
              </a:rPr>
              <a:t>hicimos</a:t>
            </a:r>
            <a:r>
              <a:rPr lang="is-IS" sz="2400" b="1" dirty="0">
                <a:latin typeface="Graphik Bold"/>
              </a:rPr>
              <a:t>: </a:t>
            </a:r>
            <a:endParaRPr lang="en-US" sz="2400" b="1" dirty="0">
              <a:latin typeface="Graphik Bold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C6EDFD-FF2A-CAB1-2AAB-A8EDE9543C9D}"/>
              </a:ext>
            </a:extLst>
          </p:cNvPr>
          <p:cNvSpPr txBox="1"/>
          <p:nvPr/>
        </p:nvSpPr>
        <p:spPr>
          <a:xfrm>
            <a:off x="641776" y="1504194"/>
            <a:ext cx="7860448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131314"/>
                </a:solidFill>
                <a:latin typeface="Google Sans Text"/>
              </a:rPr>
              <a:t>A</a:t>
            </a:r>
            <a:r>
              <a:rPr lang="es-ES" i="0" dirty="0">
                <a:solidFill>
                  <a:srgbClr val="131314"/>
                </a:solidFill>
                <a:effectLst/>
                <a:latin typeface="Google Sans Text"/>
              </a:rPr>
              <a:t>nalizar y describir los perfiles de estudio de estudiantes de pregrado tomando en cuenta la estructura de sus interacciones sociales.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301448-5F90-81BA-E766-6C4005AFC73F}"/>
              </a:ext>
            </a:extLst>
          </p:cNvPr>
          <p:cNvSpPr txBox="1"/>
          <p:nvPr/>
        </p:nvSpPr>
        <p:spPr>
          <a:xfrm>
            <a:off x="641776" y="3190627"/>
            <a:ext cx="7860448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s-ES" i="0" dirty="0">
                <a:solidFill>
                  <a:srgbClr val="131314"/>
                </a:solidFill>
                <a:effectLst/>
                <a:latin typeface="Google Sans Text"/>
              </a:rPr>
              <a:t>"¿Pueden los algoritmos de Detección de Comunidades aplicados a la red social de estudiantes identificar perfiles de estudio de pregrado en un Departamento de Ciencias de la Computación?"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2D86650-B167-30E5-536C-63DC77B6274E}"/>
              </a:ext>
            </a:extLst>
          </p:cNvPr>
          <p:cNvSpPr txBox="1"/>
          <p:nvPr/>
        </p:nvSpPr>
        <p:spPr>
          <a:xfrm>
            <a:off x="557839" y="5048013"/>
            <a:ext cx="3767419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131314"/>
                </a:solidFill>
                <a:latin typeface="Google Sans Text"/>
              </a:rPr>
              <a:t>E</a:t>
            </a:r>
            <a:r>
              <a:rPr lang="es-ES" i="0" dirty="0">
                <a:solidFill>
                  <a:srgbClr val="131314"/>
                </a:solidFill>
                <a:effectLst/>
                <a:latin typeface="Google Sans Text"/>
              </a:rPr>
              <a:t>ncuesta distribuida a 717 estudiantes de pregrado en la Universidad de Reykjavík, departamento de Ciencias de la Computación.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C111B4-8505-8C1D-A064-926BEF940CFB}"/>
              </a:ext>
            </a:extLst>
          </p:cNvPr>
          <p:cNvSpPr txBox="1"/>
          <p:nvPr/>
        </p:nvSpPr>
        <p:spPr>
          <a:xfrm>
            <a:off x="4950332" y="4771015"/>
            <a:ext cx="3635829" cy="17543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i="0" dirty="0" err="1">
                <a:solidFill>
                  <a:srgbClr val="131314"/>
                </a:solidFill>
                <a:effectLst/>
                <a:latin typeface="Google Sans Text"/>
              </a:rPr>
              <a:t>Utilizamos</a:t>
            </a:r>
            <a:r>
              <a:rPr lang="en-US" i="0" dirty="0">
                <a:solidFill>
                  <a:srgbClr val="131314"/>
                </a:solidFill>
                <a:effectLst/>
                <a:latin typeface="Google Sans Text"/>
              </a:rPr>
              <a:t> </a:t>
            </a:r>
            <a:r>
              <a:rPr lang="en-US" i="0" dirty="0" err="1">
                <a:solidFill>
                  <a:srgbClr val="131314"/>
                </a:solidFill>
                <a:effectLst/>
                <a:latin typeface="Google Sans Text"/>
              </a:rPr>
              <a:t>el</a:t>
            </a:r>
            <a:r>
              <a:rPr lang="en-US" i="0" dirty="0">
                <a:solidFill>
                  <a:srgbClr val="131314"/>
                </a:solidFill>
                <a:effectLst/>
                <a:latin typeface="Google Sans Text"/>
              </a:rPr>
              <a:t> </a:t>
            </a:r>
            <a:r>
              <a:rPr lang="en-US" i="0" dirty="0" err="1">
                <a:solidFill>
                  <a:srgbClr val="131314"/>
                </a:solidFill>
                <a:effectLst/>
                <a:latin typeface="Google Sans Text"/>
              </a:rPr>
              <a:t>algoritmo</a:t>
            </a:r>
            <a:r>
              <a:rPr lang="en-US" i="0" dirty="0">
                <a:solidFill>
                  <a:srgbClr val="131314"/>
                </a:solidFill>
                <a:effectLst/>
                <a:latin typeface="Google Sans Text"/>
              </a:rPr>
              <a:t> de Girvan-Newman para </a:t>
            </a:r>
            <a:r>
              <a:rPr lang="en-US" i="0" dirty="0" err="1">
                <a:solidFill>
                  <a:srgbClr val="131314"/>
                </a:solidFill>
                <a:effectLst/>
                <a:latin typeface="Google Sans Text"/>
              </a:rPr>
              <a:t>identificar</a:t>
            </a:r>
            <a:r>
              <a:rPr lang="en-US" i="0" dirty="0">
                <a:solidFill>
                  <a:srgbClr val="131314"/>
                </a:solidFill>
                <a:effectLst/>
                <a:latin typeface="Google Sans Text"/>
              </a:rPr>
              <a:t> </a:t>
            </a:r>
            <a:r>
              <a:rPr lang="en-US" i="0" dirty="0" err="1">
                <a:solidFill>
                  <a:srgbClr val="131314"/>
                </a:solidFill>
                <a:effectLst/>
                <a:latin typeface="Google Sans Text"/>
              </a:rPr>
              <a:t>grupos</a:t>
            </a:r>
            <a:r>
              <a:rPr lang="en-US" i="0" dirty="0">
                <a:solidFill>
                  <a:srgbClr val="131314"/>
                </a:solidFill>
                <a:effectLst/>
                <a:latin typeface="Google Sans Text"/>
              </a:rPr>
              <a:t> de </a:t>
            </a:r>
            <a:r>
              <a:rPr lang="en-US" i="0" dirty="0" err="1">
                <a:solidFill>
                  <a:srgbClr val="131314"/>
                </a:solidFill>
                <a:effectLst/>
                <a:latin typeface="Google Sans Text"/>
              </a:rPr>
              <a:t>estrechamente</a:t>
            </a:r>
            <a:r>
              <a:rPr lang="en-US" i="0" dirty="0">
                <a:solidFill>
                  <a:srgbClr val="131314"/>
                </a:solidFill>
                <a:effectLst/>
                <a:latin typeface="Google Sans Text"/>
              </a:rPr>
              <a:t> </a:t>
            </a:r>
            <a:r>
              <a:rPr lang="en-US" i="0" dirty="0" err="1">
                <a:solidFill>
                  <a:srgbClr val="131314"/>
                </a:solidFill>
                <a:effectLst/>
                <a:latin typeface="Google Sans Text"/>
              </a:rPr>
              <a:t>conectados</a:t>
            </a:r>
            <a:r>
              <a:rPr lang="en-US" i="0" dirty="0">
                <a:solidFill>
                  <a:srgbClr val="131314"/>
                </a:solidFill>
                <a:effectLst/>
                <a:latin typeface="Google Sans Text"/>
              </a:rPr>
              <a:t>.</a:t>
            </a:r>
            <a:r>
              <a:rPr lang="es-ES" dirty="0"/>
              <a:t> Nos centramos en las cinco comunidades más grandes para describir sus perfiles de estudio.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5B0733D-A5F0-B6F5-05F4-D0DAFF89B72A}"/>
              </a:ext>
            </a:extLst>
          </p:cNvPr>
          <p:cNvSpPr txBox="1"/>
          <p:nvPr/>
        </p:nvSpPr>
        <p:spPr>
          <a:xfrm>
            <a:off x="3317490" y="17853"/>
            <a:ext cx="25090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3200" b="1" dirty="0" err="1">
                <a:latin typeface="Graphik Bold" panose="020B0503030202060203"/>
              </a:rPr>
              <a:t>Comunidades</a:t>
            </a:r>
            <a:endParaRPr lang="en-US" sz="3200" b="1" dirty="0">
              <a:latin typeface="Graphik Bold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1856248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F7CD7F-F2A3-1BB7-2648-3481DB9A0D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qr code with a red background&#10;&#10;AI-generated content may be incorrect.">
            <a:extLst>
              <a:ext uri="{FF2B5EF4-FFF2-40B4-BE49-F238E27FC236}">
                <a16:creationId xmlns:a16="http://schemas.microsoft.com/office/drawing/2014/main" id="{80A00692-D071-3AF6-667C-B282E8D765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5049" y="0"/>
            <a:ext cx="1294616" cy="12946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926EC7C-B82B-C49C-8306-490E00D04E85}"/>
              </a:ext>
            </a:extLst>
          </p:cNvPr>
          <p:cNvSpPr txBox="1"/>
          <p:nvPr/>
        </p:nvSpPr>
        <p:spPr>
          <a:xfrm>
            <a:off x="528809" y="645472"/>
            <a:ext cx="27107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400" b="1" dirty="0" err="1">
                <a:latin typeface="Graphik Bold"/>
              </a:rPr>
              <a:t>Lo</a:t>
            </a:r>
            <a:r>
              <a:rPr lang="is-IS" sz="2400" b="1" dirty="0">
                <a:latin typeface="Graphik Bold"/>
              </a:rPr>
              <a:t> </a:t>
            </a:r>
            <a:r>
              <a:rPr lang="is-IS" sz="2400" b="1" dirty="0" err="1">
                <a:latin typeface="Graphik Bold"/>
              </a:rPr>
              <a:t>que</a:t>
            </a:r>
            <a:r>
              <a:rPr lang="is-IS" sz="2400" b="1" dirty="0">
                <a:latin typeface="Graphik Bold"/>
              </a:rPr>
              <a:t> </a:t>
            </a:r>
            <a:r>
              <a:rPr lang="is-IS" sz="2400" b="1" dirty="0" err="1">
                <a:latin typeface="Graphik Bold"/>
              </a:rPr>
              <a:t>aprendimos</a:t>
            </a:r>
            <a:r>
              <a:rPr lang="is-IS" sz="2400" b="1" dirty="0">
                <a:latin typeface="Graphik Bold"/>
              </a:rPr>
              <a:t>:</a:t>
            </a:r>
            <a:endParaRPr lang="en-US" sz="2400" b="1" dirty="0">
              <a:latin typeface="Graphik Bold"/>
            </a:endParaRPr>
          </a:p>
        </p:txBody>
      </p:sp>
      <p:pic>
        <p:nvPicPr>
          <p:cNvPr id="7" name="Picture 6" descr="A diagram of a group of students&#10;&#10;AI-generated content may be incorrect.">
            <a:extLst>
              <a:ext uri="{FF2B5EF4-FFF2-40B4-BE49-F238E27FC236}">
                <a16:creationId xmlns:a16="http://schemas.microsoft.com/office/drawing/2014/main" id="{516D195C-DED9-456F-0C6B-F2B6BC70D0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766" y="1524000"/>
            <a:ext cx="4634400" cy="4014252"/>
          </a:xfrm>
          <a:prstGeom prst="rect">
            <a:avLst/>
          </a:prstGeom>
        </p:spPr>
      </p:pic>
      <p:sp>
        <p:nvSpPr>
          <p:cNvPr id="9" name="Freeform 18">
            <a:extLst>
              <a:ext uri="{FF2B5EF4-FFF2-40B4-BE49-F238E27FC236}">
                <a16:creationId xmlns:a16="http://schemas.microsoft.com/office/drawing/2014/main" id="{C8E6297D-ED87-5F3C-F70D-5116DB9852A1}"/>
              </a:ext>
            </a:extLst>
          </p:cNvPr>
          <p:cNvSpPr/>
          <p:nvPr/>
        </p:nvSpPr>
        <p:spPr>
          <a:xfrm>
            <a:off x="5573037" y="1799771"/>
            <a:ext cx="3135535" cy="3899405"/>
          </a:xfrm>
          <a:custGeom>
            <a:avLst/>
            <a:gdLst/>
            <a:ahLst/>
            <a:cxnLst/>
            <a:rect l="l" t="t" r="r" b="b"/>
            <a:pathLst>
              <a:path w="5954756" h="7741183">
                <a:moveTo>
                  <a:pt x="0" y="0"/>
                </a:moveTo>
                <a:lnTo>
                  <a:pt x="5954756" y="0"/>
                </a:lnTo>
                <a:lnTo>
                  <a:pt x="5954756" y="7741182"/>
                </a:lnTo>
                <a:lnTo>
                  <a:pt x="0" y="77411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74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0F0429-F664-0C0D-8759-C14404B88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8B766A1-7C25-58F5-C858-6448BBF09910}"/>
              </a:ext>
            </a:extLst>
          </p:cNvPr>
          <p:cNvSpPr txBox="1"/>
          <p:nvPr/>
        </p:nvSpPr>
        <p:spPr>
          <a:xfrm>
            <a:off x="528810" y="738130"/>
            <a:ext cx="1686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400" b="1" dirty="0">
                <a:latin typeface="Graphik Bold"/>
              </a:rPr>
              <a:t>El </a:t>
            </a:r>
            <a:r>
              <a:rPr lang="is-IS" sz="2400" b="1" dirty="0" err="1">
                <a:latin typeface="Graphik Bold"/>
              </a:rPr>
              <a:t>objetivo</a:t>
            </a:r>
            <a:r>
              <a:rPr lang="is-IS" sz="2400" b="1" dirty="0">
                <a:latin typeface="Graphik Bold"/>
              </a:rPr>
              <a:t>: </a:t>
            </a:r>
            <a:endParaRPr lang="en-US" sz="2400" b="1" dirty="0">
              <a:latin typeface="Graphik 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C66F6B-140B-B5BD-6A8A-60070E7FCEC0}"/>
              </a:ext>
            </a:extLst>
          </p:cNvPr>
          <p:cNvSpPr txBox="1"/>
          <p:nvPr/>
        </p:nvSpPr>
        <p:spPr>
          <a:xfrm>
            <a:off x="528810" y="2454925"/>
            <a:ext cx="33166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400" b="1" dirty="0" err="1">
                <a:latin typeface="Graphik Bold"/>
              </a:rPr>
              <a:t>Lo</a:t>
            </a:r>
            <a:r>
              <a:rPr lang="is-IS" sz="2400" b="1" dirty="0">
                <a:latin typeface="Graphik Bold"/>
              </a:rPr>
              <a:t> </a:t>
            </a:r>
            <a:r>
              <a:rPr lang="is-IS" sz="2400" b="1" dirty="0" err="1">
                <a:latin typeface="Graphik Bold"/>
              </a:rPr>
              <a:t>que</a:t>
            </a:r>
            <a:r>
              <a:rPr lang="is-IS" sz="2400" b="1" dirty="0">
                <a:latin typeface="Graphik Bold"/>
              </a:rPr>
              <a:t> </a:t>
            </a:r>
            <a:r>
              <a:rPr lang="is-IS" sz="2400" b="1" dirty="0" err="1">
                <a:latin typeface="Graphik Bold"/>
              </a:rPr>
              <a:t>queremos</a:t>
            </a:r>
            <a:r>
              <a:rPr lang="is-IS" sz="2400" b="1" dirty="0">
                <a:latin typeface="Graphik Bold"/>
              </a:rPr>
              <a:t> </a:t>
            </a:r>
            <a:r>
              <a:rPr lang="is-IS" sz="2400" b="1" dirty="0" err="1">
                <a:latin typeface="Graphik Bold"/>
              </a:rPr>
              <a:t>saber</a:t>
            </a:r>
            <a:r>
              <a:rPr lang="is-IS" sz="2400" b="1" dirty="0">
                <a:latin typeface="Graphik Bold"/>
              </a:rPr>
              <a:t>: </a:t>
            </a:r>
            <a:endParaRPr lang="en-US" sz="2400" b="1" dirty="0">
              <a:latin typeface="Graphik Bold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F8665C-6294-BCDF-5D6E-4A1E9D36B509}"/>
              </a:ext>
            </a:extLst>
          </p:cNvPr>
          <p:cNvSpPr txBox="1"/>
          <p:nvPr/>
        </p:nvSpPr>
        <p:spPr>
          <a:xfrm>
            <a:off x="528809" y="4325957"/>
            <a:ext cx="23743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400" b="1" dirty="0" err="1">
                <a:latin typeface="Graphik Bold"/>
              </a:rPr>
              <a:t>Como</a:t>
            </a:r>
            <a:r>
              <a:rPr lang="is-IS" sz="2400" b="1" dirty="0">
                <a:latin typeface="Graphik Bold"/>
              </a:rPr>
              <a:t> </a:t>
            </a:r>
            <a:r>
              <a:rPr lang="is-IS" sz="2400" b="1" dirty="0" err="1">
                <a:latin typeface="Graphik Bold"/>
              </a:rPr>
              <a:t>lo</a:t>
            </a:r>
            <a:r>
              <a:rPr lang="is-IS" sz="2400" b="1" dirty="0">
                <a:latin typeface="Graphik Bold"/>
              </a:rPr>
              <a:t> </a:t>
            </a:r>
            <a:r>
              <a:rPr lang="is-IS" sz="2400" b="1" dirty="0" err="1">
                <a:latin typeface="Graphik Bold"/>
              </a:rPr>
              <a:t>hicimos</a:t>
            </a:r>
            <a:r>
              <a:rPr lang="is-IS" sz="2400" b="1" dirty="0">
                <a:latin typeface="Graphik Bold"/>
              </a:rPr>
              <a:t>:</a:t>
            </a:r>
            <a:endParaRPr lang="en-US" sz="2400" b="1" dirty="0">
              <a:latin typeface="Graphik Bold"/>
            </a:endParaRPr>
          </a:p>
        </p:txBody>
      </p:sp>
      <p:pic>
        <p:nvPicPr>
          <p:cNvPr id="4" name="Picture 3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70205BAD-ECDB-DC0D-69C0-A3BB170D83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9384" y="0"/>
            <a:ext cx="1294616" cy="12946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FEE85D-9A95-9BFC-D22B-9912136E624B}"/>
              </a:ext>
            </a:extLst>
          </p:cNvPr>
          <p:cNvSpPr txBox="1"/>
          <p:nvPr/>
        </p:nvSpPr>
        <p:spPr>
          <a:xfrm>
            <a:off x="641776" y="1412876"/>
            <a:ext cx="7860448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s-ES" dirty="0">
                <a:latin typeface="Google Sans Text"/>
              </a:rPr>
              <a:t>Explorar y describir las diferencias en el uso, contenido y dinámica de interacción en una plataforma de foro de discusión, considerando diferentes modalidades de enseñanza</a:t>
            </a:r>
            <a:endParaRPr lang="en-US" dirty="0">
              <a:latin typeface="Google Sans Tex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788774-963E-9D5A-CEA1-053121B6F89B}"/>
              </a:ext>
            </a:extLst>
          </p:cNvPr>
          <p:cNvSpPr txBox="1"/>
          <p:nvPr/>
        </p:nvSpPr>
        <p:spPr>
          <a:xfrm>
            <a:off x="636244" y="3295080"/>
            <a:ext cx="7860448" cy="6463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s-ES" dirty="0"/>
              <a:t>¿En qué medida el cambio en la modalidad de enseñanza impacta el uso y los patrones de interacción en las plataformas de foros de discusión?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C3ECCF-7FFF-CEAC-3547-570D41E7FCAB}"/>
              </a:ext>
            </a:extLst>
          </p:cNvPr>
          <p:cNvSpPr txBox="1"/>
          <p:nvPr/>
        </p:nvSpPr>
        <p:spPr>
          <a:xfrm>
            <a:off x="557839" y="5048013"/>
            <a:ext cx="4014161" cy="14773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s-ES" dirty="0"/>
              <a:t>Foro de discusión de un curso en la Universidad de Reykjavík de 2019 a 2021. La clave: todo en el curso permaneció igual, excepto la modalidad de enseñanza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AD6F7F-D3FA-431A-24D9-88E55D3DCB27}"/>
              </a:ext>
            </a:extLst>
          </p:cNvPr>
          <p:cNvSpPr txBox="1"/>
          <p:nvPr/>
        </p:nvSpPr>
        <p:spPr>
          <a:xfrm>
            <a:off x="4852361" y="4475342"/>
            <a:ext cx="4014161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s-ES" dirty="0"/>
              <a:t>Se crearon tres redes temporales, una por cada año, con doce </a:t>
            </a:r>
            <a:r>
              <a:rPr lang="es-ES" dirty="0" err="1"/>
              <a:t>snapshots</a:t>
            </a:r>
            <a:r>
              <a:rPr lang="es-ES" dirty="0"/>
              <a:t> representando las interacciones semanales. Se calcularon medidas de red como el número de nodos, aristas, grado de entrada/salida, densidad y coeficiente de agrupamiento.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5B1BB8B-2A92-8537-CB1A-1A2AD09ADE60}"/>
              </a:ext>
            </a:extLst>
          </p:cNvPr>
          <p:cNvSpPr txBox="1"/>
          <p:nvPr/>
        </p:nvSpPr>
        <p:spPr>
          <a:xfrm>
            <a:off x="2958032" y="40271"/>
            <a:ext cx="32279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3200" b="1" dirty="0" err="1">
                <a:latin typeface="Graphik Bold" panose="020B0503030202060203"/>
              </a:rPr>
              <a:t>Redes</a:t>
            </a:r>
            <a:r>
              <a:rPr lang="is-IS" sz="3200" b="1" dirty="0">
                <a:latin typeface="Graphik Bold" panose="020B0503030202060203"/>
              </a:rPr>
              <a:t> </a:t>
            </a:r>
            <a:r>
              <a:rPr lang="is-IS" sz="3200" b="1" dirty="0" err="1">
                <a:latin typeface="Graphik Bold" panose="020B0503030202060203"/>
              </a:rPr>
              <a:t>temporales</a:t>
            </a:r>
            <a:endParaRPr lang="en-US" sz="3200" b="1" dirty="0">
              <a:latin typeface="Graphik Bold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384840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CBB744-2619-046D-1EA0-1FFB18E71A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DF15648-675F-B320-C4C9-9FF92FF2B3CA}"/>
              </a:ext>
            </a:extLst>
          </p:cNvPr>
          <p:cNvSpPr txBox="1"/>
          <p:nvPr/>
        </p:nvSpPr>
        <p:spPr>
          <a:xfrm>
            <a:off x="528809" y="645472"/>
            <a:ext cx="27107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2400" b="1" dirty="0" err="1">
                <a:latin typeface="Graphik Bold"/>
              </a:rPr>
              <a:t>Lo</a:t>
            </a:r>
            <a:r>
              <a:rPr lang="is-IS" sz="2400" b="1" dirty="0">
                <a:latin typeface="Graphik Bold"/>
              </a:rPr>
              <a:t> </a:t>
            </a:r>
            <a:r>
              <a:rPr lang="is-IS" sz="2400" b="1" dirty="0" err="1">
                <a:latin typeface="Graphik Bold"/>
              </a:rPr>
              <a:t>que</a:t>
            </a:r>
            <a:r>
              <a:rPr lang="is-IS" sz="2400" b="1" dirty="0">
                <a:latin typeface="Graphik Bold"/>
              </a:rPr>
              <a:t> </a:t>
            </a:r>
            <a:r>
              <a:rPr lang="is-IS" sz="2400" b="1" dirty="0" err="1">
                <a:latin typeface="Graphik Bold"/>
              </a:rPr>
              <a:t>aprendimos</a:t>
            </a:r>
            <a:r>
              <a:rPr lang="is-IS" sz="2400" b="1" dirty="0">
                <a:latin typeface="Graphik Bold"/>
              </a:rPr>
              <a:t>:</a:t>
            </a:r>
            <a:endParaRPr lang="en-US" sz="2400" b="1" dirty="0">
              <a:latin typeface="Graphik Bold"/>
            </a:endParaRPr>
          </a:p>
        </p:txBody>
      </p:sp>
      <p:pic>
        <p:nvPicPr>
          <p:cNvPr id="2" name="Picture 1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AF4C89B2-4C14-3CF4-9C31-BE18FD2A7C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9384" y="0"/>
            <a:ext cx="1294616" cy="1294616"/>
          </a:xfrm>
          <a:prstGeom prst="rect">
            <a:avLst/>
          </a:prstGeom>
        </p:spPr>
      </p:pic>
      <p:pic>
        <p:nvPicPr>
          <p:cNvPr id="5" name="Picture 4" descr="A diagram of a network&#10;&#10;AI-generated content may be incorrect.">
            <a:extLst>
              <a:ext uri="{FF2B5EF4-FFF2-40B4-BE49-F238E27FC236}">
                <a16:creationId xmlns:a16="http://schemas.microsoft.com/office/drawing/2014/main" id="{E18A9A81-0665-E854-83A2-FB8E04EEA9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3269" y="1367087"/>
            <a:ext cx="2745778" cy="2678573"/>
          </a:xfrm>
          <a:prstGeom prst="rect">
            <a:avLst/>
          </a:prstGeom>
        </p:spPr>
      </p:pic>
      <p:pic>
        <p:nvPicPr>
          <p:cNvPr id="7" name="Picture 6" descr="A diagram of a network&#10;&#10;AI-generated content may be incorrect.">
            <a:extLst>
              <a:ext uri="{FF2B5EF4-FFF2-40B4-BE49-F238E27FC236}">
                <a16:creationId xmlns:a16="http://schemas.microsoft.com/office/drawing/2014/main" id="{A68AEB15-F105-586B-5F44-856576CAFAD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686" t="9439" r="4820" b="1592"/>
          <a:stretch>
            <a:fillRect/>
          </a:stretch>
        </p:blipFill>
        <p:spPr>
          <a:xfrm>
            <a:off x="1294616" y="1457325"/>
            <a:ext cx="2513086" cy="2412366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B48268FF-8728-158D-7D4D-C06CE679B04D}"/>
              </a:ext>
            </a:extLst>
          </p:cNvPr>
          <p:cNvSpPr/>
          <p:nvPr/>
        </p:nvSpPr>
        <p:spPr>
          <a:xfrm>
            <a:off x="4165934" y="2496552"/>
            <a:ext cx="812131" cy="300789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189310-E2BC-A8E7-979F-F5D687869755}"/>
              </a:ext>
            </a:extLst>
          </p:cNvPr>
          <p:cNvSpPr txBox="1"/>
          <p:nvPr/>
        </p:nvSpPr>
        <p:spPr>
          <a:xfrm>
            <a:off x="386045" y="4196881"/>
            <a:ext cx="4066685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s-ES" b="1" dirty="0"/>
              <a:t>Los estudiantes: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Más y más activos (más interacciones)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Mejores calificaciones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Las redes crecieron mas rápido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Más conexiones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Más cercanos a su propio círculo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Más involucrados con las discusiones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13D07B-1389-FA13-B0E1-3016AB5B9AFF}"/>
              </a:ext>
            </a:extLst>
          </p:cNvPr>
          <p:cNvSpPr txBox="1"/>
          <p:nvPr/>
        </p:nvSpPr>
        <p:spPr>
          <a:xfrm>
            <a:off x="4929809" y="4179443"/>
            <a:ext cx="3828146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s-ES" b="1" dirty="0"/>
              <a:t>Los instructores: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Alta influencia en la distribución de información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Sobrecarga de trabajo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3FA76B-F774-DF59-D702-2352267F7D93}"/>
              </a:ext>
            </a:extLst>
          </p:cNvPr>
          <p:cNvSpPr txBox="1"/>
          <p:nvPr/>
        </p:nvSpPr>
        <p:spPr>
          <a:xfrm>
            <a:off x="4929809" y="5483046"/>
            <a:ext cx="3710405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s-ES" b="1" dirty="0"/>
              <a:t>Las publicaciones: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Más largas y complejas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Menos publicaciones anónimas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18284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17224</TotalTime>
  <Words>1233</Words>
  <Application>Microsoft Office PowerPoint</Application>
  <PresentationFormat>On-screen Show (4:3)</PresentationFormat>
  <Paragraphs>93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Google Sans Text</vt:lpstr>
      <vt:lpstr>Graphik Bold</vt:lpstr>
      <vt:lpstr>Graphik Regular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Microsoft Office User</dc:creator>
  <cp:lastModifiedBy>Nidia Guadalupe Lopez Flores</cp:lastModifiedBy>
  <cp:revision>9</cp:revision>
  <dcterms:created xsi:type="dcterms:W3CDTF">2025-06-11T17:02:59Z</dcterms:created>
  <dcterms:modified xsi:type="dcterms:W3CDTF">2025-07-01T22:39:04Z</dcterms:modified>
</cp:coreProperties>
</file>

<file path=docProps/thumbnail.jpeg>
</file>